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258" r:id="rId2"/>
    <p:sldId id="257" r:id="rId3"/>
    <p:sldId id="298" r:id="rId4"/>
    <p:sldId id="260" r:id="rId5"/>
    <p:sldId id="300" r:id="rId6"/>
    <p:sldId id="299" r:id="rId7"/>
    <p:sldId id="302" r:id="rId8"/>
    <p:sldId id="301" r:id="rId9"/>
    <p:sldId id="303" r:id="rId10"/>
    <p:sldId id="262" r:id="rId11"/>
    <p:sldId id="305" r:id="rId12"/>
    <p:sldId id="304" r:id="rId13"/>
    <p:sldId id="263" r:id="rId14"/>
    <p:sldId id="308" r:id="rId15"/>
    <p:sldId id="259" r:id="rId16"/>
    <p:sldId id="307" r:id="rId17"/>
    <p:sldId id="309" r:id="rId18"/>
    <p:sldId id="268" r:id="rId19"/>
    <p:sldId id="269" r:id="rId20"/>
    <p:sldId id="306" r:id="rId21"/>
    <p:sldId id="310" r:id="rId22"/>
    <p:sldId id="264" r:id="rId23"/>
    <p:sldId id="265" r:id="rId24"/>
    <p:sldId id="266" r:id="rId25"/>
    <p:sldId id="267" r:id="rId26"/>
    <p:sldId id="285" r:id="rId27"/>
    <p:sldId id="286" r:id="rId28"/>
    <p:sldId id="287" r:id="rId29"/>
    <p:sldId id="288" r:id="rId30"/>
    <p:sldId id="289" r:id="rId31"/>
    <p:sldId id="272" r:id="rId32"/>
    <p:sldId id="273" r:id="rId33"/>
    <p:sldId id="280" r:id="rId34"/>
    <p:sldId id="295" r:id="rId35"/>
    <p:sldId id="296" r:id="rId36"/>
    <p:sldId id="290" r:id="rId37"/>
    <p:sldId id="291" r:id="rId38"/>
    <p:sldId id="293" r:id="rId39"/>
    <p:sldId id="297" r:id="rId40"/>
    <p:sldId id="292" r:id="rId41"/>
  </p:sldIdLst>
  <p:sldSz cx="12192000" cy="6858000"/>
  <p:notesSz cx="6858000" cy="9144000"/>
  <p:embeddedFontLst>
    <p:embeddedFont>
      <p:font typeface="Amazon Ember" panose="020B0603020204020204" pitchFamily="34" charset="0"/>
      <p:regular r:id="rId44"/>
      <p:bold r:id="rId45"/>
      <p:italic r:id="rId46"/>
      <p:boldItalic r:id="rId47"/>
    </p:embeddedFont>
    <p:embeddedFont>
      <p:font typeface="Amazon Ember Display" panose="020B0603020204020204" pitchFamily="34" charset="0"/>
      <p:regular r:id="rId48"/>
      <p:bold r:id="rId49"/>
      <p:italic r:id="rId50"/>
      <p:boldItalic r:id="rId51"/>
    </p:embeddedFont>
    <p:embeddedFont>
      <p:font typeface="Amazon Ember Regular" panose="020B0603020204020204" pitchFamily="34" charset="0"/>
      <p:regular r:id="rId52"/>
      <p:bold r:id="rId53"/>
      <p:italic r:id="rId54"/>
      <p:boldItalic r:id="rId55"/>
    </p:embeddedFont>
    <p:embeddedFont>
      <p:font typeface="Lucida Console" panose="020B0609040504020204"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60"/>
            <p14:sldId id="300"/>
            <p14:sldId id="299"/>
            <p14:sldId id="302"/>
            <p14:sldId id="301"/>
            <p14:sldId id="303"/>
            <p14:sldId id="262"/>
            <p14:sldId id="305"/>
            <p14:sldId id="304"/>
            <p14:sldId id="263"/>
            <p14:sldId id="308"/>
            <p14:sldId id="259"/>
            <p14:sldId id="307"/>
            <p14:sldId id="309"/>
            <p14:sldId id="268"/>
            <p14:sldId id="269"/>
            <p14:sldId id="306"/>
            <p14:sldId id="310"/>
            <p14:sldId id="264"/>
            <p14:sldId id="265"/>
            <p14:sldId id="266"/>
            <p14:sldId id="267"/>
          </p14:sldIdLst>
        </p14:section>
        <p14:section name="Examples" id="{5052AD04-C0D9-4FF6-AA6F-420659794DEE}">
          <p14:sldIdLst>
            <p14:sldId id="285"/>
            <p14:sldId id="286"/>
            <p14:sldId id="287"/>
            <p14:sldId id="288"/>
            <p14:sldId id="289"/>
            <p14:sldId id="272"/>
            <p14:sldId id="273"/>
            <p14:sldId id="280"/>
            <p14:sldId id="295"/>
            <p14:sldId id="296"/>
          </p14:sldIdLst>
        </p14:section>
        <p14:section name="Template directions" id="{9E4ACA30-D387-48B9-B60B-FCAB7867C6F7}">
          <p14:sldIdLst>
            <p14:sldId id="290"/>
            <p14:sldId id="291"/>
            <p14:sldId id="293"/>
            <p14:sldId id="297"/>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autoAdjust="0"/>
    <p:restoredTop sz="63250" autoAdjust="0"/>
  </p:normalViewPr>
  <p:slideViewPr>
    <p:cSldViewPr snapToGrid="0">
      <p:cViewPr varScale="1">
        <p:scale>
          <a:sx n="119" d="100"/>
          <a:sy n="119" d="100"/>
        </p:scale>
        <p:origin x="760" y="184"/>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2.8</c:v>
                </c:pt>
                <c:pt idx="2">
                  <c:v>3.5</c:v>
                </c:pt>
                <c:pt idx="3">
                  <c:v>4.5</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Sheet1!$B$1</c15:sqref>
                        </c15:formulaRef>
                      </c:ext>
                    </c:extLst>
                    <c:strCache>
                      <c:ptCount val="1"/>
                      <c:pt idx="0">
                        <c:v>Chart</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0-2861-4C87-A388-6591A0821027}"/>
            </c:ext>
          </c:extLst>
        </c:ser>
        <c:ser>
          <c:idx val="1"/>
          <c:order val="1"/>
          <c:spPr>
            <a:solidFill>
              <a:schemeClr val="accent3"/>
            </a:solidFill>
            <a:ln>
              <a:noFill/>
            </a:ln>
            <a:effectLst/>
          </c:spPr>
          <c:invertIfNegative val="0"/>
          <c:val>
            <c:numRef>
              <c:f>Sheet1!$C$2:$C$5</c:f>
              <c:numCache>
                <c:formatCode>General</c:formatCode>
                <c:ptCount val="4"/>
                <c:pt idx="0">
                  <c:v>2.4</c:v>
                </c:pt>
                <c:pt idx="1">
                  <c:v>4.4000000000000004</c:v>
                </c:pt>
                <c:pt idx="2">
                  <c:v>1.8</c:v>
                </c:pt>
                <c:pt idx="3">
                  <c:v>2.8</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Sheet1!$C$1</c15:sqref>
                        </c15:formulaRef>
                      </c:ext>
                    </c:extLst>
                    <c:strCache>
                      <c:ptCount val="1"/>
                      <c:pt idx="0">
                        <c:v>Table</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1-2861-4C87-A388-6591A0821027}"/>
            </c:ext>
          </c:extLst>
        </c:ser>
        <c:ser>
          <c:idx val="2"/>
          <c:order val="2"/>
          <c:spPr>
            <a:solidFill>
              <a:schemeClr val="accent5"/>
            </a:solidFill>
            <a:ln>
              <a:noFill/>
            </a:ln>
            <a:effectLst/>
          </c:spPr>
          <c:invertIfNegative val="0"/>
          <c:val>
            <c:numRef>
              <c:f>Sheet1!$D$2:$D$5</c:f>
              <c:numCache>
                <c:formatCode>General</c:formatCode>
                <c:ptCount val="4"/>
                <c:pt idx="0">
                  <c:v>2</c:v>
                </c:pt>
                <c:pt idx="1">
                  <c:v>4.5</c:v>
                </c:pt>
                <c:pt idx="2">
                  <c:v>3</c:v>
                </c:pt>
                <c:pt idx="3">
                  <c:v>5</c:v>
                </c:pt>
              </c:numCache>
            </c:numRef>
          </c:val>
          <c:extLst xmlns:mc="http://schemas.openxmlformats.org/markup-compatibility/2006" xmlns:c14="http://schemas.microsoft.com/office/drawing/2007/8/2/chart" xmlns:c15="http://schemas.microsoft.com/office/drawing/2012/chart" xmlns:c16="http://schemas.microsoft.com/office/drawing/2014/chart">
            <c:ext xmlns:c15="http://schemas.microsoft.com/office/drawing/2012/chart" uri="{02D57815-91ED-43cb-92C2-25804820EDAC}">
              <c15:filteredSeriesTitle>
                <c15:tx>
                  <c:strRef>
                    <c:extLst xmlns:mc="http://schemas.openxmlformats.org/markup-compatibility/2006" xmlns:c14="http://schemas.microsoft.com/office/drawing/2007/8/2/chart" xmlns:c16="http://schemas.microsoft.com/office/drawing/2014/chart">
                      <c:ext uri="{02D57815-91ED-43cb-92C2-25804820EDAC}">
                        <c15:formulaRef>
                          <c15:sqref>Sheet1!$D$1</c15:sqref>
                        </c15:formulaRef>
                      </c:ext>
                    </c:extLst>
                    <c:strCache>
                      <c:ptCount val="1"/>
                      <c:pt idx="0">
                        <c:v>Infographic</c:v>
                      </c:pt>
                    </c:strCache>
                  </c:strRef>
                </c15:tx>
              </c15:filteredSeriesTitle>
            </c:ext>
            <c:ext xmlns:c15="http://schemas.microsoft.com/office/drawing/2012/chart" uri="{02D57815-91ED-43cb-92C2-25804820EDAC}">
              <c15:filteredCategoryTitle>
                <c15:cat>
                  <c:strRef>
                    <c:extLst xmlns:mc="http://schemas.openxmlformats.org/markup-compatibility/2006" xmlns:c14="http://schemas.microsoft.com/office/drawing/2007/8/2/chart" xmlns:c16="http://schemas.microsoft.com/office/drawing/2014/chart">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2-2861-4C87-A388-6591A0821027}"/>
            </c:ext>
          </c:extLst>
        </c:ser>
        <c:dLbls>
          <c:showLegendKey val="0"/>
          <c:showVal val="0"/>
          <c:showCatName val="0"/>
          <c:showSerName val="0"/>
          <c:showPercent val="0"/>
          <c:showBubbleSize val="0"/>
        </c:dLbls>
        <c:gapWidth val="219"/>
        <c:overlap val="-27"/>
        <c:axId val="815099888"/>
        <c:axId val="815098576"/>
      </c:barChart>
      <c:catAx>
        <c:axId val="8150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8576"/>
        <c:crosses val="autoZero"/>
        <c:auto val="1"/>
        <c:lblAlgn val="ctr"/>
        <c:lblOffset val="100"/>
        <c:noMultiLvlLbl val="0"/>
      </c:catAx>
      <c:valAx>
        <c:axId val="81509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98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And it’s hands on so I hope you brought your laptops!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r>
              <a:rPr lang="en-US" dirty="0"/>
              <a:t>We have an amazing workshop support team here today. Let me introduce you to them.</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1D1C1D"/>
                </a:solidFill>
                <a:effectLst/>
                <a:latin typeface="Slack-Lato"/>
              </a:rPr>
              <a:t>Now that you've all been introduced to Step Functions, let's talk about what you'll learn in this workshop.</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We’ll start with a group session, we’ll do together which will cover some basics.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Once we’ve done that I will release you for self paced work. You’ll have the opportunity to dive into more advanced features.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At that end I’ll wrap us up with some additional resources and related sessions for you to attend.</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328042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27</a:t>
            </a:fld>
            <a:endParaRPr lang="en-US" dirty="0"/>
          </a:p>
        </p:txBody>
      </p:sp>
    </p:spTree>
    <p:extLst>
      <p:ext uri="{BB962C8B-B14F-4D97-AF65-F5344CB8AC3E}">
        <p14:creationId xmlns:p14="http://schemas.microsoft.com/office/powerpoint/2010/main" val="133033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28</a:t>
            </a:fld>
            <a:endParaRPr lang="en-US" dirty="0"/>
          </a:p>
        </p:txBody>
      </p:sp>
    </p:spTree>
    <p:extLst>
      <p:ext uri="{BB962C8B-B14F-4D97-AF65-F5344CB8AC3E}">
        <p14:creationId xmlns:p14="http://schemas.microsoft.com/office/powerpoint/2010/main" val="4258932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29</a:t>
            </a:fld>
            <a:endParaRPr lang="en-US" dirty="0"/>
          </a:p>
        </p:txBody>
      </p:sp>
    </p:spTree>
    <p:extLst>
      <p:ext uri="{BB962C8B-B14F-4D97-AF65-F5344CB8AC3E}">
        <p14:creationId xmlns:p14="http://schemas.microsoft.com/office/powerpoint/2010/main" val="151548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30</a:t>
            </a:fld>
            <a:endParaRPr lang="en-US" dirty="0"/>
          </a:p>
        </p:txBody>
      </p:sp>
    </p:spTree>
    <p:extLst>
      <p:ext uri="{BB962C8B-B14F-4D97-AF65-F5344CB8AC3E}">
        <p14:creationId xmlns:p14="http://schemas.microsoft.com/office/powerpoint/2010/main" val="1554511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9334"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FC4C1AEB-C3F1-48CD-A361-EB57AD54D60D}" type="slidenum">
              <a:rPr lang="en-US" altLang="en-US" sz="1200">
                <a:solidFill>
                  <a:srgbClr val="000000"/>
                </a:solidFill>
              </a:rPr>
              <a:pPr/>
              <a:t>31</a:t>
            </a:fld>
            <a:endParaRPr lang="en-US" altLang="en-US" sz="1200" dirty="0">
              <a:solidFill>
                <a:srgbClr val="000000"/>
              </a:solidFill>
            </a:endParaRPr>
          </a:p>
        </p:txBody>
      </p:sp>
    </p:spTree>
    <p:extLst>
      <p:ext uri="{BB962C8B-B14F-4D97-AF65-F5344CB8AC3E}">
        <p14:creationId xmlns:p14="http://schemas.microsoft.com/office/powerpoint/2010/main" val="88113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Alright let’s jump into the session material.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start by talking about signs that might indicate that you need an orchestration service.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Do you have an application that spans multiple AWS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Is the </a:t>
            </a:r>
            <a:r>
              <a:rPr lang="en-US" sz="1200" dirty="0">
                <a:solidFill>
                  <a:srgbClr val="FFC000"/>
                </a:solidFill>
              </a:rPr>
              <a:t>sequence of service interaction </a:t>
            </a:r>
            <a:r>
              <a:rPr lang="en-US" sz="1200" dirty="0"/>
              <a:t>important?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a:t>
            </a:r>
            <a:r>
              <a:rPr lang="en-US" sz="1200" dirty="0">
                <a:solidFill>
                  <a:srgbClr val="FFC000"/>
                </a:solidFill>
              </a:rPr>
              <a:t>manage state </a:t>
            </a:r>
            <a:r>
              <a:rPr lang="en-US" sz="1200" dirty="0"/>
              <a:t>between AWS service calls?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 you have application workflow that requires </a:t>
            </a:r>
            <a:r>
              <a:rPr lang="en-US" sz="1200" dirty="0">
                <a:solidFill>
                  <a:srgbClr val="FFC000"/>
                </a:solidFill>
              </a:rPr>
              <a:t>human intervention</a:t>
            </a:r>
            <a:r>
              <a:rPr lang="en-US" sz="1200" dirty="0"/>
              <a: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contain </a:t>
            </a:r>
            <a:r>
              <a:rPr lang="en-US" sz="1200" dirty="0">
                <a:solidFill>
                  <a:srgbClr val="FFC000"/>
                </a:solidFill>
              </a:rPr>
              <a:t>workflow patterns </a:t>
            </a:r>
            <a:r>
              <a:rPr lang="en-US" sz="1200" dirty="0"/>
              <a:t>like decision trees, branching logic, parallel processing, retries, and error handling?</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054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4EBC940A-7B5C-4E0B-AAC0-FC62AA52CD11}" type="slidenum">
              <a:rPr lang="en-US" altLang="en-US" sz="1200">
                <a:solidFill>
                  <a:srgbClr val="000000"/>
                </a:solidFill>
              </a:rPr>
              <a:pPr/>
              <a:t>32</a:t>
            </a:fld>
            <a:endParaRPr lang="en-US" altLang="en-US" sz="1200" dirty="0">
              <a:solidFill>
                <a:srgbClr val="000000"/>
              </a:solidFill>
            </a:endParaRPr>
          </a:p>
        </p:txBody>
      </p:sp>
    </p:spTree>
    <p:extLst>
      <p:ext uri="{BB962C8B-B14F-4D97-AF65-F5344CB8AC3E}">
        <p14:creationId xmlns:p14="http://schemas.microsoft.com/office/powerpoint/2010/main" val="232466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33</a:t>
            </a:fld>
            <a:endParaRPr lang="en-US" dirty="0"/>
          </a:p>
        </p:txBody>
      </p:sp>
    </p:spTree>
    <p:extLst>
      <p:ext uri="{BB962C8B-B14F-4D97-AF65-F5344CB8AC3E}">
        <p14:creationId xmlns:p14="http://schemas.microsoft.com/office/powerpoint/2010/main" val="3632476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35</a:t>
            </a:fld>
            <a:endParaRPr lang="en-US" dirty="0"/>
          </a:p>
        </p:txBody>
      </p:sp>
    </p:spTree>
    <p:extLst>
      <p:ext uri="{BB962C8B-B14F-4D97-AF65-F5344CB8AC3E}">
        <p14:creationId xmlns:p14="http://schemas.microsoft.com/office/powerpoint/2010/main" val="5131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36</a:t>
            </a:fld>
            <a:endParaRPr lang="en-US" altLang="en-US" dirty="0"/>
          </a:p>
        </p:txBody>
      </p:sp>
    </p:spTree>
    <p:extLst>
      <p:ext uri="{BB962C8B-B14F-4D97-AF65-F5344CB8AC3E}">
        <p14:creationId xmlns:p14="http://schemas.microsoft.com/office/powerpoint/2010/main" val="3472992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37</a:t>
            </a:fld>
            <a:endParaRPr lang="en-US" altLang="en-US" dirty="0"/>
          </a:p>
        </p:txBody>
      </p:sp>
    </p:spTree>
    <p:extLst>
      <p:ext uri="{BB962C8B-B14F-4D97-AF65-F5344CB8AC3E}">
        <p14:creationId xmlns:p14="http://schemas.microsoft.com/office/powerpoint/2010/main" val="374916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98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108FAEF6-550E-4736-8289-9FA83201BFC9}" type="slidenum">
              <a:rPr lang="en-US" altLang="en-US" sz="1200"/>
              <a:pPr/>
              <a:t>38</a:t>
            </a:fld>
            <a:endParaRPr lang="en-US" altLang="en-US" sz="1200" dirty="0"/>
          </a:p>
        </p:txBody>
      </p:sp>
    </p:spTree>
    <p:extLst>
      <p:ext uri="{BB962C8B-B14F-4D97-AF65-F5344CB8AC3E}">
        <p14:creationId xmlns:p14="http://schemas.microsoft.com/office/powerpoint/2010/main" val="735420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40</a:t>
            </a:fld>
            <a:endParaRPr lang="en-US" altLang="en-US" dirty="0"/>
          </a:p>
        </p:txBody>
      </p:sp>
    </p:spTree>
    <p:extLst>
      <p:ext uri="{BB962C8B-B14F-4D97-AF65-F5344CB8AC3E}">
        <p14:creationId xmlns:p14="http://schemas.microsoft.com/office/powerpoint/2010/main" val="290787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[transition]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And state machines can be used to orchestrate multiple AWS services.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step within a workflow is called a state. A typical workflow will be composed of multiple states. Each state type is designed to perform a specific kind of action.</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r>
              <a:rPr lang="en-US" dirty="0"/>
              <a:t>This is a list of the primary state types within step functions.</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Succeed or fail states stop an execution with failure or success.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Step functions performs input and output processing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Step Functions execution receives a JSON text as input and </a:t>
            </a:r>
            <a:r>
              <a:rPr lang="en-US" dirty="0">
                <a:solidFill>
                  <a:srgbClr val="FFC000"/>
                </a:solidFill>
              </a:rPr>
              <a:t>passes that input to the first state </a:t>
            </a:r>
            <a:r>
              <a:rPr lang="en-US" dirty="0"/>
              <a:t>in the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states </a:t>
            </a:r>
            <a:r>
              <a:rPr lang="en-US" dirty="0">
                <a:solidFill>
                  <a:srgbClr val="FFC000"/>
                </a:solidFill>
              </a:rPr>
              <a:t>receive JSON as input</a:t>
            </a:r>
            <a:r>
              <a:rPr lang="en-US" dirty="0"/>
              <a:t> and usually </a:t>
            </a:r>
            <a:r>
              <a:rPr lang="en-US" dirty="0">
                <a:solidFill>
                  <a:srgbClr val="FFC000"/>
                </a:solidFill>
              </a:rPr>
              <a:t>pass JSON as output</a:t>
            </a:r>
            <a:r>
              <a:rPr lang="en-US" dirty="0"/>
              <a:t> to the next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ASL provides tools to filter, manipulate and transform input and output between states.</a:t>
            </a:r>
          </a:p>
          <a:p>
            <a:endParaRPr lang="en-US" dirty="0"/>
          </a:p>
          <a:p>
            <a:endParaRPr lang="en-US" dirty="0"/>
          </a:p>
          <a:p>
            <a:r>
              <a:rPr lang="en-US" dirty="0"/>
              <a:t>One of the modules in our workshop today specifically covers the topic of input output processing so you’ll have the opportunity to learn about this feature in more detail.</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4280500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51199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3625826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10/12/22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hyperlink" Target="NULL" TargetMode="External"/><Relationship Id="rId13" Type="http://schemas.openxmlformats.org/officeDocument/2006/relationships/hyperlink" Target="https://w.amazon.com/bin/view/AWS_Event_Content_Editing" TargetMode="External"/><Relationship Id="rId3" Type="http://schemas.openxmlformats.org/officeDocument/2006/relationships/image" Target="../media/image26.png"/><Relationship Id="rId7" Type="http://schemas.openxmlformats.org/officeDocument/2006/relationships/hyperlink" Target="https://356labs.com/podcast/" TargetMode="External"/><Relationship Id="rId12" Type="http://schemas.openxmlformats.org/officeDocument/2006/relationships/image" Target="../media/image29.png"/><Relationship Id="rId2" Type="http://schemas.openxmlformats.org/officeDocument/2006/relationships/hyperlink" Target="http://barcodes.corp.amazon.com/api/qr/http%3A%2F%2Fbarcodes.corp.amazon.com%2Findex.html%23qr" TargetMode="External"/><Relationship Id="rId1" Type="http://schemas.openxmlformats.org/officeDocument/2006/relationships/slideLayout" Target="../slideLayouts/slideLayout6.xml"/><Relationship Id="rId6" Type="http://schemas.openxmlformats.org/officeDocument/2006/relationships/hyperlink" Target="https://www.linkedin.com/learning/paths/master-microsoft-powerpoint?trk=learning-serp_learning_search-card&amp;upsellOrderOrigin=homepage-learning_learning-search-bar_search-submit" TargetMode="External"/><Relationship Id="rId11" Type="http://schemas.openxmlformats.org/officeDocument/2006/relationships/hyperlink" Target="NULL" TargetMode="External"/><Relationship Id="rId5" Type="http://schemas.openxmlformats.org/officeDocument/2006/relationships/hyperlink" Target="https://support.microsoft.com/en-us/powerpoint" TargetMode="External"/><Relationship Id="rId15" Type="http://schemas.openxmlformats.org/officeDocument/2006/relationships/image" Target="../media/image31.svg"/><Relationship Id="rId10" Type="http://schemas.openxmlformats.org/officeDocument/2006/relationships/hyperlink" Target="https://www.brightcarbon.com/events/" TargetMode="External"/><Relationship Id="rId4" Type="http://schemas.openxmlformats.org/officeDocument/2006/relationships/image" Target="../media/image27.png"/><Relationship Id="rId9" Type="http://schemas.openxmlformats.org/officeDocument/2006/relationships/image" Target="../media/image28.png"/><Relationship Id="rId1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hyperlink" Target="https://www.w3.org/WAI/WCAG21/Understanding/contrast-minimum.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aws.amazon.com/architecture/icons/" TargetMode="External"/><Relationship Id="rId3" Type="http://schemas.openxmlformats.org/officeDocument/2006/relationships/hyperlink" Target="https://brand.amazon.com/aws/" TargetMode="External"/><Relationship Id="rId7" Type="http://schemas.openxmlformats.org/officeDocument/2006/relationships/hyperlink" Target="https://spark.adobe.com/page/cnvHGbPyCWnFR/"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freeway.amazon.com/" TargetMode="External"/><Relationship Id="rId5" Type="http://schemas.openxmlformats.org/officeDocument/2006/relationships/image" Target="../media/image39.png"/><Relationship Id="rId10" Type="http://schemas.openxmlformats.org/officeDocument/2006/relationships/image" Target="../media/image41.jpeg"/><Relationship Id="rId4" Type="http://schemas.openxmlformats.org/officeDocument/2006/relationships/image" Target="../media/image38.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0" y="2608370"/>
            <a:ext cx="12192000" cy="757130"/>
          </a:xfrm>
        </p:spPr>
        <p:txBody>
          <a:bodyPr/>
          <a:lstStyle/>
          <a:p>
            <a:pPr algn="ctr"/>
            <a:r>
              <a:rPr lang="en-US" dirty="0"/>
              <a:t>The AWS Step Functions Workshop</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en-US" dirty="0"/>
              <a:t>  AWS SDK Integrations</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integrates with </a:t>
            </a:r>
            <a:r>
              <a:rPr lang="en-US" sz="2400" dirty="0">
                <a:solidFill>
                  <a:srgbClr val="FFC000"/>
                </a:solidFill>
              </a:rPr>
              <a:t>220+ supported AWS Services</a:t>
            </a:r>
          </a:p>
          <a:p>
            <a:pPr marL="342900" indent="-342900">
              <a:buFont typeface="Arial" panose="020B0604020202020204" pitchFamily="34" charset="0"/>
              <a:buChar char="•"/>
            </a:pPr>
            <a:r>
              <a:rPr lang="en-US" sz="2400" dirty="0"/>
              <a:t>Step Functions supports </a:t>
            </a:r>
            <a:r>
              <a:rPr lang="en-US" sz="2400" dirty="0">
                <a:solidFill>
                  <a:srgbClr val="FFC000"/>
                </a:solidFill>
              </a:rPr>
              <a:t>10,000+ API Actions</a:t>
            </a:r>
          </a:p>
          <a:p>
            <a:endParaRPr lang="en-US" sz="2000" dirty="0"/>
          </a:p>
        </p:txBody>
      </p:sp>
      <p:pic>
        <p:nvPicPr>
          <p:cNvPr id="22" name="Picture 21">
            <a:extLst>
              <a:ext uri="{FF2B5EF4-FFF2-40B4-BE49-F238E27FC236}">
                <a16:creationId xmlns:a16="http://schemas.microsoft.com/office/drawing/2014/main" id="{D5832F30-AC18-1E2C-4DD8-0C3CFDC64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en-US" sz="2000" dirty="0"/>
              <a:t>Integration syntax:</a:t>
            </a:r>
          </a:p>
        </p:txBody>
      </p:sp>
      <p:pic>
        <p:nvPicPr>
          <p:cNvPr id="24" name="Picture 23">
            <a:extLst>
              <a:ext uri="{FF2B5EF4-FFF2-40B4-BE49-F238E27FC236}">
                <a16:creationId xmlns:a16="http://schemas.microsoft.com/office/drawing/2014/main" id="{23614B24-3C10-FAD1-CA3F-215331AC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en-US" sz="2000" dirty="0"/>
              <a:t>Example integration:</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262572872"/>
              </p:ext>
            </p:extLst>
          </p:nvPr>
        </p:nvGraphicFramePr>
        <p:xfrm>
          <a:off x="923060" y="996909"/>
          <a:ext cx="10792690" cy="5004443"/>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Use Cases</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long-running</a:t>
                      </a:r>
                      <a:r>
                        <a:rPr lang="en-US" sz="1600" dirty="0">
                          <a:solidFill>
                            <a:schemeClr val="bg1"/>
                          </a:solidFill>
                        </a:rPr>
                        <a:t>, durable, and auditable workflows.</a:t>
                      </a:r>
                    </a:p>
                    <a:p>
                      <a:pPr algn="ct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high-volume</a:t>
                      </a:r>
                      <a:r>
                        <a:rPr lang="en-US" sz="1600" dirty="0">
                          <a:solidFill>
                            <a:schemeClr val="bg1"/>
                          </a:solidFill>
                        </a:rPr>
                        <a:t> event-processing workloads.</a:t>
                      </a:r>
                    </a:p>
                    <a:p>
                      <a:pPr algn="ct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a:solidFill>
                            <a:schemeClr val="tx1"/>
                          </a:solidFill>
                        </a:rPr>
                        <a:t>State Transitions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1,500 per second refill rate</a:t>
                      </a:r>
                      <a:endParaRPr lang="en-US" sz="1600" dirty="0">
                        <a:solidFill>
                          <a:schemeClr val="bg1"/>
                        </a:solidFill>
                      </a:endParaRPr>
                    </a:p>
                  </a:txBody>
                  <a:tcPr marL="152400" marR="76200" marT="38100" marB="38100" anchor="ctr"/>
                </a:tc>
                <a:tc>
                  <a:txBody>
                    <a:bodyPr/>
                    <a:lstStyle/>
                    <a:p>
                      <a:pPr algn="ctr"/>
                      <a:r>
                        <a:rPr lang="en-US" sz="1600" dirty="0"/>
                        <a:t>Unlimited</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a:solidFill>
                            <a:schemeClr val="tx1"/>
                          </a:solidFill>
                        </a:rPr>
                        <a:t>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 per GB-hour (tiered)</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699" y="113293"/>
            <a:ext cx="11658600" cy="640975"/>
          </a:xfrm>
        </p:spPr>
        <p:txBody>
          <a:bodyPr/>
          <a:lstStyle/>
          <a:p>
            <a:r>
              <a:rPr lang="en-US" dirty="0"/>
              <a:t>Workflow Studio</a:t>
            </a:r>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391" y="754268"/>
            <a:ext cx="9534334" cy="5512189"/>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Task Patterns</a:t>
            </a:r>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proceed immediately </a:t>
            </a:r>
            <a:r>
              <a:rPr lang="en-US" sz="2333" dirty="0">
                <a:solidFill>
                  <a:srgbClr val="FFFFFF"/>
                </a:solidFill>
                <a:latin typeface="Amazon Ember"/>
              </a:rPr>
              <a:t>without waiting for the service to complete its job.</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Step functions will call a service with a task token and </a:t>
            </a:r>
            <a:r>
              <a:rPr lang="en-US" sz="2333" dirty="0">
                <a:solidFill>
                  <a:srgbClr val="FFC000"/>
                </a:solidFill>
                <a:latin typeface="Amazon Ember"/>
              </a:rPr>
              <a:t>proceed after the token is returned</a:t>
            </a:r>
            <a:r>
              <a:rPr lang="en-US" sz="2333" dirty="0">
                <a:solidFill>
                  <a:srgbClr val="FFFFFF"/>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169695" cy="810350"/>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wait until its job is complete</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Example Use Cases</a:t>
            </a:r>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393303"/>
            <a:ext cx="11429999" cy="4401205"/>
          </a:xfrm>
        </p:spPr>
        <p:txBody>
          <a:bodyPr/>
          <a:lstStyle/>
          <a:p>
            <a:pPr>
              <a:lnSpc>
                <a:spcPct val="100000"/>
              </a:lnSpc>
              <a:spcAft>
                <a:spcPts val="600"/>
              </a:spcAft>
            </a:pPr>
            <a:r>
              <a:rPr lang="en-US" dirty="0"/>
              <a:t>Data processing (file, video, image; ETL)</a:t>
            </a:r>
          </a:p>
          <a:p>
            <a:pPr>
              <a:lnSpc>
                <a:spcPct val="100000"/>
              </a:lnSpc>
              <a:spcAft>
                <a:spcPts val="600"/>
              </a:spcAft>
            </a:pPr>
            <a:endParaRPr lang="en-US" dirty="0"/>
          </a:p>
          <a:p>
            <a:pPr>
              <a:lnSpc>
                <a:spcPct val="100000"/>
              </a:lnSpc>
              <a:spcAft>
                <a:spcPts val="600"/>
              </a:spcAft>
            </a:pPr>
            <a:r>
              <a:rPr lang="en-US" dirty="0"/>
              <a:t>Machine learning (fraud detection, recommendations, data enrichment)</a:t>
            </a:r>
          </a:p>
          <a:p>
            <a:pPr>
              <a:lnSpc>
                <a:spcPct val="100000"/>
              </a:lnSpc>
              <a:spcAft>
                <a:spcPts val="600"/>
              </a:spcAft>
            </a:pPr>
            <a:endParaRPr lang="en-US" dirty="0"/>
          </a:p>
          <a:p>
            <a:pPr>
              <a:lnSpc>
                <a:spcPct val="100000"/>
              </a:lnSpc>
              <a:spcAft>
                <a:spcPts val="600"/>
              </a:spcAft>
            </a:pPr>
            <a:r>
              <a:rPr lang="en-US" dirty="0"/>
              <a:t>Microservice orchestration (synchronous workflows, container orchestration)</a:t>
            </a:r>
          </a:p>
          <a:p>
            <a:pPr>
              <a:lnSpc>
                <a:spcPct val="100000"/>
              </a:lnSpc>
              <a:spcAft>
                <a:spcPts val="600"/>
              </a:spcAft>
            </a:pPr>
            <a:endParaRPr lang="en-US" dirty="0"/>
          </a:p>
          <a:p>
            <a:pPr>
              <a:lnSpc>
                <a:spcPct val="100000"/>
              </a:lnSpc>
              <a:spcAft>
                <a:spcPts val="600"/>
              </a:spcAft>
            </a:pPr>
            <a:r>
              <a:rPr lang="en-US" dirty="0"/>
              <a:t>IT and security automation (incident management, auto-remediation, human approval scenarios)</a:t>
            </a:r>
          </a:p>
          <a:p>
            <a:pPr>
              <a:lnSpc>
                <a:spcPct val="100000"/>
              </a:lnSpc>
              <a:spcAft>
                <a:spcPts val="600"/>
              </a:spcAft>
            </a:pPr>
            <a:endParaRPr lang="en-US" dirty="0"/>
          </a:p>
          <a:p>
            <a:pPr>
              <a:lnSpc>
                <a:spcPct val="100000"/>
              </a:lnSpc>
              <a:spcAft>
                <a:spcPts val="600"/>
              </a:spcAft>
            </a:pPr>
            <a:r>
              <a:rPr lang="en-US" dirty="0"/>
              <a:t>High performance computing (HPC)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Workshop Agenda</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545141" y="2057855"/>
            <a:ext cx="8427334" cy="2742289"/>
          </a:xfrm>
        </p:spPr>
        <p:txBody>
          <a:bodyPr/>
          <a:lstStyle/>
          <a:p>
            <a:r>
              <a:rPr lang="en-US" sz="2800" dirty="0"/>
              <a:t>1. Group Session [cover the  basics]</a:t>
            </a:r>
          </a:p>
          <a:p>
            <a:r>
              <a:rPr lang="en-US" sz="2800" dirty="0"/>
              <a:t>2. Self-Paced Session [more advanced features]</a:t>
            </a:r>
          </a:p>
          <a:p>
            <a:r>
              <a:rPr lang="en-US" sz="2800" dirty="0"/>
              <a:t>3. Wrap up [additional resources, related sessions] </a:t>
            </a:r>
          </a:p>
          <a:p>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  Hosted Mode Dashboard Login</a:t>
            </a: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899665"/>
          </a:xfrm>
        </p:spPr>
        <p:txBody>
          <a:bodyPr/>
          <a:lstStyle/>
          <a:p>
            <a:r>
              <a:rPr lang="en-US" dirty="0">
                <a:solidFill>
                  <a:schemeClr val="tx1"/>
                </a:solidFill>
              </a:rPr>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CA7E9-013D-4A7B-8764-881066E743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822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A0D60-E930-4C1A-8CC8-98B6761ABCB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1E96394-E8D9-4C71-A873-62C4FAE949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836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540FA-F77D-489B-AB6B-AB4FF1CE625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6F05615-D54F-4EEF-9329-D4DDE1B68F05}"/>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2DF71C68-2840-48B2-8AD6-660BCE5BE6F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CDB9F96-C2F9-4902-AD78-F94DC9097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81B8A1-1508-413F-8DB5-83C7110A3752}"/>
              </a:ext>
            </a:extLst>
          </p:cNvPr>
          <p:cNvSpPr>
            <a:spLocks noGrp="1"/>
          </p:cNvSpPr>
          <p:nvPr>
            <p:ph type="title"/>
          </p:nvPr>
        </p:nvSpPr>
        <p:spPr/>
        <p:txBody>
          <a:bodyPr/>
          <a:lstStyle/>
          <a:p>
            <a:endParaRPr lang="en-US" dirty="0"/>
          </a:p>
        </p:txBody>
      </p:sp>
      <p:sp>
        <p:nvSpPr>
          <p:cNvPr id="37" name="Text Placeholder 36">
            <a:extLst>
              <a:ext uri="{FF2B5EF4-FFF2-40B4-BE49-F238E27FC236}">
                <a16:creationId xmlns:a16="http://schemas.microsoft.com/office/drawing/2014/main" id="{4B91F763-1ACD-4A30-9FCC-95321C5EDD01}"/>
              </a:ext>
            </a:extLst>
          </p:cNvPr>
          <p:cNvSpPr>
            <a:spLocks noGrp="1"/>
          </p:cNvSpPr>
          <p:nvPr>
            <p:ph type="body" sz="quarter" idx="15"/>
          </p:nvPr>
        </p:nvSpPr>
        <p:spPr/>
        <p:txBody>
          <a:bodyPr/>
          <a:lstStyle/>
          <a:p>
            <a:endParaRPr lang="en-US"/>
          </a:p>
        </p:txBody>
      </p:sp>
      <p:sp>
        <p:nvSpPr>
          <p:cNvPr id="38" name="Text Placeholder 37">
            <a:extLst>
              <a:ext uri="{FF2B5EF4-FFF2-40B4-BE49-F238E27FC236}">
                <a16:creationId xmlns:a16="http://schemas.microsoft.com/office/drawing/2014/main" id="{E105820E-7F22-46E4-920A-F51D3C5A45BC}"/>
              </a:ext>
            </a:extLst>
          </p:cNvPr>
          <p:cNvSpPr>
            <a:spLocks noGrp="1"/>
          </p:cNvSpPr>
          <p:nvPr>
            <p:ph type="body" sz="quarter" idx="16"/>
          </p:nvPr>
        </p:nvSpPr>
        <p:spPr/>
        <p:txBody>
          <a:bodyPr/>
          <a:lstStyle/>
          <a:p>
            <a:endParaRPr lang="en-US"/>
          </a:p>
        </p:txBody>
      </p:sp>
      <p:sp>
        <p:nvSpPr>
          <p:cNvPr id="39" name="Picture Placeholder 38">
            <a:extLst>
              <a:ext uri="{FF2B5EF4-FFF2-40B4-BE49-F238E27FC236}">
                <a16:creationId xmlns:a16="http://schemas.microsoft.com/office/drawing/2014/main" id="{2C5E1A25-58A6-45CA-9152-FEF489976E18}"/>
              </a:ext>
            </a:extLst>
          </p:cNvPr>
          <p:cNvSpPr>
            <a:spLocks noGrp="1"/>
          </p:cNvSpPr>
          <p:nvPr>
            <p:ph type="pic" sz="quarter" idx="21"/>
          </p:nvPr>
        </p:nvSpPr>
        <p:spPr/>
      </p:sp>
      <p:sp>
        <p:nvSpPr>
          <p:cNvPr id="41" name="Picture Placeholder 40">
            <a:extLst>
              <a:ext uri="{FF2B5EF4-FFF2-40B4-BE49-F238E27FC236}">
                <a16:creationId xmlns:a16="http://schemas.microsoft.com/office/drawing/2014/main" id="{FA82A9BB-7DF1-4C17-A8C6-0BEC1FBC2DFD}"/>
              </a:ext>
            </a:extLst>
          </p:cNvPr>
          <p:cNvSpPr>
            <a:spLocks noGrp="1"/>
          </p:cNvSpPr>
          <p:nvPr>
            <p:ph type="pic" sz="quarter" idx="20"/>
          </p:nvPr>
        </p:nvSpPr>
        <p:spPr/>
      </p:sp>
    </p:spTree>
    <p:extLst>
      <p:ext uri="{BB962C8B-B14F-4D97-AF65-F5344CB8AC3E}">
        <p14:creationId xmlns:p14="http://schemas.microsoft.com/office/powerpoint/2010/main" val="254496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4219EF-1201-4F29-92E2-DA1930985E4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Examples of how to use the template layouts</a:t>
            </a:r>
          </a:p>
        </p:txBody>
      </p:sp>
    </p:spTree>
    <p:extLst>
      <p:ext uri="{BB962C8B-B14F-4D97-AF65-F5344CB8AC3E}">
        <p14:creationId xmlns:p14="http://schemas.microsoft.com/office/powerpoint/2010/main" val="1340350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608370"/>
            <a:ext cx="8529084" cy="1524571"/>
          </a:xfrm>
        </p:spPr>
        <p:txBody>
          <a:bodyPr/>
          <a:lstStyle/>
          <a:p>
            <a:r>
              <a:rPr lang="en-US" dirty="0"/>
              <a:t>Presentation slide examples for reference</a:t>
            </a:r>
          </a:p>
        </p:txBody>
      </p:sp>
      <p:sp>
        <p:nvSpPr>
          <p:cNvPr id="8" name="Text Placeholder 7"/>
          <p:cNvSpPr>
            <a:spLocks noGrp="1"/>
          </p:cNvSpPr>
          <p:nvPr>
            <p:ph type="subTitle" idx="1"/>
          </p:nvPr>
        </p:nvSpPr>
        <p:spPr/>
        <p:txBody>
          <a:bodyPr/>
          <a:lstStyle/>
          <a:p>
            <a:r>
              <a:rPr lang="en-US"/>
              <a:t>Sponsored by anycompany</a:t>
            </a:r>
            <a:endParaRPr lang="en-US" dirty="0"/>
          </a:p>
        </p:txBody>
      </p:sp>
      <p:sp>
        <p:nvSpPr>
          <p:cNvPr id="7" name="Text Placeholder 6"/>
          <p:cNvSpPr>
            <a:spLocks noGrp="1"/>
          </p:cNvSpPr>
          <p:nvPr>
            <p:ph type="body" sz="quarter" idx="12"/>
          </p:nvPr>
        </p:nvSpPr>
        <p:spPr/>
        <p:txBody>
          <a:bodyPr/>
          <a:lstStyle/>
          <a:p>
            <a:r>
              <a:rPr lang="en-US"/>
              <a:t>Senior Solutions Architect</a:t>
            </a:r>
          </a:p>
          <a:p>
            <a:r>
              <a:rPr lang="en-US"/>
              <a:t>AnyCompany</a:t>
            </a:r>
            <a:endParaRPr lang="en-US" dirty="0"/>
          </a:p>
        </p:txBody>
      </p:sp>
      <p:sp>
        <p:nvSpPr>
          <p:cNvPr id="9" name="Text Placeholder 8"/>
          <p:cNvSpPr>
            <a:spLocks noGrp="1"/>
          </p:cNvSpPr>
          <p:nvPr>
            <p:ph type="body" sz="quarter" idx="13"/>
          </p:nvPr>
        </p:nvSpPr>
        <p:spPr/>
        <p:txBody>
          <a:bodyPr/>
          <a:lstStyle/>
          <a:p>
            <a:r>
              <a:rPr lang="en-US"/>
              <a:t>Alejandro Rosalez (he/him)</a:t>
            </a:r>
            <a:endParaRPr lang="en-US" dirty="0"/>
          </a:p>
        </p:txBody>
      </p:sp>
      <p:sp>
        <p:nvSpPr>
          <p:cNvPr id="10" name="Text Placeholder 9"/>
          <p:cNvSpPr>
            <a:spLocks noGrp="1"/>
          </p:cNvSpPr>
          <p:nvPr>
            <p:ph type="body" sz="quarter" idx="14"/>
          </p:nvPr>
        </p:nvSpPr>
        <p:spPr/>
        <p:txBody>
          <a:bodyPr/>
          <a:lstStyle/>
          <a:p>
            <a:r>
              <a:rPr lang="en-US"/>
              <a:t>Principal Engineer</a:t>
            </a:r>
          </a:p>
          <a:p>
            <a:r>
              <a:rPr lang="en-US"/>
              <a:t>Example Corp.</a:t>
            </a:r>
            <a:endParaRPr lang="en-US" dirty="0"/>
          </a:p>
        </p:txBody>
      </p:sp>
      <p:sp>
        <p:nvSpPr>
          <p:cNvPr id="6" name="Text Placeholder 5"/>
          <p:cNvSpPr>
            <a:spLocks noGrp="1"/>
          </p:cNvSpPr>
          <p:nvPr>
            <p:ph type="body" sz="quarter" idx="11"/>
          </p:nvPr>
        </p:nvSpPr>
        <p:spPr/>
        <p:txBody>
          <a:bodyPr/>
          <a:lstStyle/>
          <a:p>
            <a:r>
              <a:rPr lang="en-US" dirty="0"/>
              <a:t>ABC229-S</a:t>
            </a:r>
          </a:p>
        </p:txBody>
      </p:sp>
      <p:sp>
        <p:nvSpPr>
          <p:cNvPr id="5" name="Text Placeholder 4"/>
          <p:cNvSpPr>
            <a:spLocks noGrp="1"/>
          </p:cNvSpPr>
          <p:nvPr>
            <p:ph type="body" sz="quarter" idx="10"/>
          </p:nvPr>
        </p:nvSpPr>
        <p:spPr>
          <a:xfrm>
            <a:off x="381000" y="4622800"/>
            <a:ext cx="4025900" cy="369332"/>
          </a:xfrm>
        </p:spPr>
        <p:txBody>
          <a:bodyPr/>
          <a:lstStyle/>
          <a:p>
            <a:r>
              <a:rPr lang="en-US" dirty="0"/>
              <a:t>Ana Carolina Silva (she/her)</a:t>
            </a:r>
          </a:p>
        </p:txBody>
      </p:sp>
    </p:spTree>
    <p:extLst>
      <p:ext uri="{BB962C8B-B14F-4D97-AF65-F5344CB8AC3E}">
        <p14:creationId xmlns:p14="http://schemas.microsoft.com/office/powerpoint/2010/main" val="2791548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Agenda</a:t>
            </a:r>
            <a:endParaRPr lang="en-US" dirty="0"/>
          </a:p>
        </p:txBody>
      </p:sp>
      <p:sp>
        <p:nvSpPr>
          <p:cNvPr id="10" name="Content Placeholder 9"/>
          <p:cNvSpPr>
            <a:spLocks noGrp="1"/>
          </p:cNvSpPr>
          <p:nvPr>
            <p:ph type="body" sz="quarter" idx="10"/>
          </p:nvPr>
        </p:nvSpPr>
        <p:spPr/>
        <p:txBody>
          <a:bodyPr/>
          <a:lstStyle/>
          <a:p>
            <a:r>
              <a:rPr lang="en-US"/>
              <a:t>Where we were</a:t>
            </a:r>
          </a:p>
          <a:p>
            <a:r>
              <a:rPr lang="en-US"/>
              <a:t>Our roadmap to the solution</a:t>
            </a:r>
          </a:p>
          <a:p>
            <a:r>
              <a:rPr lang="en-US"/>
              <a:t>Key steps we took and decisions we made</a:t>
            </a:r>
          </a:p>
          <a:p>
            <a:r>
              <a:rPr lang="en-US"/>
              <a:t>How we solved the problem</a:t>
            </a:r>
          </a:p>
          <a:p>
            <a:r>
              <a:rPr lang="en-US"/>
              <a:t>Where we are today</a:t>
            </a:r>
            <a:endParaRPr lang="en-US" dirty="0"/>
          </a:p>
        </p:txBody>
      </p:sp>
    </p:spTree>
    <p:extLst>
      <p:ext uri="{BB962C8B-B14F-4D97-AF65-F5344CB8AC3E}">
        <p14:creationId xmlns:p14="http://schemas.microsoft.com/office/powerpoint/2010/main" val="26131921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 presentations</a:t>
            </a:r>
            <a:endParaRPr lang="en-US" dirty="0"/>
          </a:p>
        </p:txBody>
      </p:sp>
      <p:sp>
        <p:nvSpPr>
          <p:cNvPr id="5" name="Content Placeholder 4"/>
          <p:cNvSpPr>
            <a:spLocks noGrp="1"/>
          </p:cNvSpPr>
          <p:nvPr>
            <p:ph idx="1"/>
          </p:nvPr>
        </p:nvSpPr>
        <p:spPr/>
        <p:txBody>
          <a:bodyPr/>
          <a:lstStyle/>
          <a:p>
            <a:r>
              <a:rPr lang="en-US"/>
              <a:t>Are customer-focused</a:t>
            </a:r>
          </a:p>
          <a:p>
            <a:r>
              <a:rPr lang="en-US"/>
              <a:t>Are true to the abstract</a:t>
            </a:r>
          </a:p>
          <a:p>
            <a:r>
              <a:rPr lang="en-US"/>
              <a:t>Tell a story</a:t>
            </a:r>
          </a:p>
          <a:p>
            <a:r>
              <a:rPr lang="en-US"/>
              <a:t>Provide clear takeaways</a:t>
            </a:r>
          </a:p>
          <a:p>
            <a:r>
              <a:rPr lang="en-US"/>
              <a:t>Have simple visuals and one message per slide</a:t>
            </a:r>
            <a:endParaRPr lang="en-US" dirty="0"/>
          </a:p>
        </p:txBody>
      </p:sp>
      <p:pic>
        <p:nvPicPr>
          <p:cNvPr id="17" name="Picture Placeholder 16">
            <a:extLst>
              <a:ext uri="{FF2B5EF4-FFF2-40B4-BE49-F238E27FC236}">
                <a16:creationId xmlns:a16="http://schemas.microsoft.com/office/drawing/2014/main" id="{29BCC0D8-0441-4C02-9605-5AFEDA8E95E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47" b="147"/>
          <a:stretch/>
        </p:blipFill>
        <p:spPr/>
      </p:pic>
      <p:sp>
        <p:nvSpPr>
          <p:cNvPr id="18" name="Rectangle 17">
            <a:extLst>
              <a:ext uri="{FF2B5EF4-FFF2-40B4-BE49-F238E27FC236}">
                <a16:creationId xmlns:a16="http://schemas.microsoft.com/office/drawing/2014/main" id="{56ED3752-4830-468B-BC09-C0EE3FC4052E}"/>
              </a:ext>
            </a:extLst>
          </p:cNvPr>
          <p:cNvSpPr/>
          <p:nvPr/>
        </p:nvSpPr>
        <p:spPr>
          <a:xfrm>
            <a:off x="6248399" y="0"/>
            <a:ext cx="5943601" cy="4470400"/>
          </a:xfrm>
          <a:prstGeom prst="rect">
            <a:avLst/>
          </a:prstGeom>
          <a:gradFill flip="none" rotWithShape="1">
            <a:gsLst>
              <a:gs pos="0">
                <a:schemeClr val="accent5">
                  <a:lumMod val="50000"/>
                </a:schemeClr>
              </a:gs>
              <a:gs pos="91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79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a14="http://schemas.microsoft.com/office/drawing/2010/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en-US" dirty="0"/>
              <a:t>The Step Functions Workshop</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en-US" dirty="0"/>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en-US" dirty="0"/>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en-US" dirty="0"/>
              <a:t>Dan Fox</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en-US" dirty="0"/>
              <a:t>Principal Specialist Solutions Architect</a:t>
            </a:r>
          </a:p>
          <a:p>
            <a:r>
              <a:rPr lang="en-US" dirty="0"/>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a:xfrm>
            <a:off x="698202" y="1991937"/>
            <a:ext cx="9004300" cy="2086725"/>
          </a:xfrm>
        </p:spPr>
        <p:txBody>
          <a:bodyPr/>
          <a:lstStyle/>
          <a:p>
            <a:r>
              <a:rPr lang="en-US"/>
              <a:t>Every new thing creates two new questions and two new opportunities.</a:t>
            </a:r>
            <a:endParaRPr lang="en-US" dirty="0"/>
          </a:p>
        </p:txBody>
      </p:sp>
      <p:sp>
        <p:nvSpPr>
          <p:cNvPr id="14" name="Text Placeholder 13">
            <a:extLst>
              <a:ext uri="{FF2B5EF4-FFF2-40B4-BE49-F238E27FC236}">
                <a16:creationId xmlns:a16="http://schemas.microsoft.com/office/drawing/2014/main" id="{4D871129-1A16-49A8-9A49-078CCF850639}"/>
              </a:ext>
            </a:extLst>
          </p:cNvPr>
          <p:cNvSpPr>
            <a:spLocks noGrp="1"/>
          </p:cNvSpPr>
          <p:nvPr>
            <p:ph type="body" sz="quarter" idx="15"/>
          </p:nvPr>
        </p:nvSpPr>
        <p:spPr/>
        <p:txBody>
          <a:bodyPr/>
          <a:lstStyle/>
          <a:p>
            <a:r>
              <a:rPr lang="en-US"/>
              <a:t>Jeff Bezos</a:t>
            </a:r>
            <a:endParaRPr lang="en-US" dirty="0"/>
          </a:p>
        </p:txBody>
      </p:sp>
      <p:sp>
        <p:nvSpPr>
          <p:cNvPr id="15" name="Text Placeholder 14">
            <a:extLst>
              <a:ext uri="{FF2B5EF4-FFF2-40B4-BE49-F238E27FC236}">
                <a16:creationId xmlns:a16="http://schemas.microsoft.com/office/drawing/2014/main" id="{A341D6D8-3519-4CE0-8A1E-1FC33E04FB34}"/>
              </a:ext>
            </a:extLst>
          </p:cNvPr>
          <p:cNvSpPr>
            <a:spLocks noGrp="1"/>
          </p:cNvSpPr>
          <p:nvPr>
            <p:ph type="body" sz="quarter" idx="16"/>
          </p:nvPr>
        </p:nvSpPr>
        <p:spPr/>
        <p:txBody>
          <a:bodyPr/>
          <a:lstStyle/>
          <a:p>
            <a:r>
              <a:rPr lang="en-US"/>
              <a:t>Founder and Executive Chair of Amazon</a:t>
            </a:r>
            <a:endParaRPr lang="en-US" dirty="0"/>
          </a:p>
        </p:txBody>
      </p:sp>
      <p:sp>
        <p:nvSpPr>
          <p:cNvPr id="5" name="Picture Placeholder 4">
            <a:extLst>
              <a:ext uri="{FF2B5EF4-FFF2-40B4-BE49-F238E27FC236}">
                <a16:creationId xmlns:a16="http://schemas.microsoft.com/office/drawing/2014/main" id="{E6BB68DD-04B1-4C18-B413-DFE00BCB11F4}"/>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136DF833-F356-497E-B771-6D2D2676B499}"/>
              </a:ext>
            </a:extLst>
          </p:cNvPr>
          <p:cNvSpPr>
            <a:spLocks noGrp="1"/>
          </p:cNvSpPr>
          <p:nvPr>
            <p:ph type="pic" sz="quarter" idx="21"/>
          </p:nvPr>
        </p:nvSpPr>
        <p:spPr>
          <a:xfrm flipH="1" flipV="1">
            <a:off x="4745573" y="3357776"/>
            <a:ext cx="309563" cy="309563"/>
          </a:xfrm>
        </p:spPr>
      </p:sp>
    </p:spTree>
    <p:extLst>
      <p:ext uri="{BB962C8B-B14F-4D97-AF65-F5344CB8AC3E}">
        <p14:creationId xmlns:p14="http://schemas.microsoft.com/office/powerpoint/2010/main" val="13291619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Tables</a:t>
            </a:r>
            <a:endParaRPr lang="en-US" dirty="0"/>
          </a:p>
        </p:txBody>
      </p:sp>
      <p:sp>
        <p:nvSpPr>
          <p:cNvPr id="8" name="Text Placeholder 7"/>
          <p:cNvSpPr>
            <a:spLocks noGrp="1"/>
          </p:cNvSpPr>
          <p:nvPr>
            <p:ph type="body" sz="quarter" idx="10"/>
          </p:nvPr>
        </p:nvSpPr>
        <p:spPr/>
        <p:txBody>
          <a:bodyPr/>
          <a:lstStyle/>
          <a:p>
            <a:r>
              <a:rPr lang="en-US"/>
              <a:t>USE ONE OF THESE preformatted TABLES AS A STARTING POINT OR MODEL FOR YOUR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9099200"/>
              </p:ext>
            </p:extLst>
          </p:nvPr>
        </p:nvGraphicFramePr>
        <p:xfrm>
          <a:off x="381000" y="1712383"/>
          <a:ext cx="11430000" cy="1901140"/>
        </p:xfrm>
        <a:graphic>
          <a:graphicData uri="http://schemas.openxmlformats.org/drawingml/2006/table">
            <a:tbl>
              <a:tblPr firstRow="1" bandRow="1">
                <a:tableStyleId>{912C8C85-51F0-491E-9774-3900AFEF0FD7}</a:tableStyleId>
              </a:tblPr>
              <a:tblGrid>
                <a:gridCol w="2434751">
                  <a:extLst>
                    <a:ext uri="{9D8B030D-6E8A-4147-A177-3AD203B41FA5}">
                      <a16:colId xmlns:a16="http://schemas.microsoft.com/office/drawing/2014/main" val="20000"/>
                    </a:ext>
                  </a:extLst>
                </a:gridCol>
                <a:gridCol w="4504111">
                  <a:extLst>
                    <a:ext uri="{9D8B030D-6E8A-4147-A177-3AD203B41FA5}">
                      <a16:colId xmlns:a16="http://schemas.microsoft.com/office/drawing/2014/main" val="20001"/>
                    </a:ext>
                  </a:extLst>
                </a:gridCol>
                <a:gridCol w="4491138">
                  <a:extLst>
                    <a:ext uri="{9D8B030D-6E8A-4147-A177-3AD203B41FA5}">
                      <a16:colId xmlns:a16="http://schemas.microsoft.com/office/drawing/2014/main" val="20002"/>
                    </a:ext>
                  </a:extLst>
                </a:gridCol>
              </a:tblGrid>
              <a:tr h="475285">
                <a:tc>
                  <a:txBody>
                    <a:bodyPr/>
                    <a:lstStyle/>
                    <a:p>
                      <a:endParaRPr lang="en-US" sz="2300" b="0" dirty="0">
                        <a:solidFill>
                          <a:schemeClr val="bg2"/>
                        </a:solidFill>
                      </a:endParaRPr>
                    </a:p>
                  </a:txBody>
                  <a:tcPr marL="152400" marR="76200" marT="38105" marB="38105" anchor="ctr">
                    <a:noFill/>
                  </a:tcPr>
                </a:tc>
                <a:tc>
                  <a:txBody>
                    <a:bodyPr/>
                    <a:lstStyle/>
                    <a:p>
                      <a:r>
                        <a:rPr lang="en-US" sz="2000" b="0" kern="1200" dirty="0"/>
                        <a:t>Tables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Charts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2000" kern="1200" dirty="0">
                          <a:solidFill>
                            <a:schemeClr val="bg1"/>
                          </a:solidFill>
                        </a:rPr>
                        <a:t>Main use</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Focus</a:t>
                      </a:r>
                      <a:r>
                        <a:rPr lang="en-US" sz="1800" baseline="0" dirty="0"/>
                        <a:t> on data points</a:t>
                      </a:r>
                      <a:endParaRPr lang="en-US" sz="1800" dirty="0">
                        <a:solidFill>
                          <a:schemeClr val="bg1"/>
                        </a:solidFill>
                      </a:endParaRPr>
                    </a:p>
                  </a:txBody>
                  <a:tcPr marL="152400" marR="76200" marT="38105" marB="38105" anchor="ctr"/>
                </a:tc>
                <a:tc>
                  <a:txBody>
                    <a:bodyPr/>
                    <a:lstStyle/>
                    <a:p>
                      <a:r>
                        <a:rPr lang="en-US" sz="1800" dirty="0"/>
                        <a:t>Focus on trends</a:t>
                      </a:r>
                      <a:r>
                        <a:rPr lang="en-US" sz="1800" baseline="0" dirty="0"/>
                        <a:t> or relationships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2000" kern="1200" dirty="0">
                          <a:solidFill>
                            <a:schemeClr val="bg1"/>
                          </a:solidFill>
                        </a:rPr>
                        <a:t>Main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Precise</a:t>
                      </a:r>
                      <a:endParaRPr lang="en-US" sz="1800" dirty="0">
                        <a:solidFill>
                          <a:schemeClr val="bg1"/>
                        </a:solidFill>
                      </a:endParaRPr>
                    </a:p>
                  </a:txBody>
                  <a:tcPr marL="152400" marR="76200" marT="38105" marB="38105" anchor="ctr"/>
                </a:tc>
                <a:tc>
                  <a:txBody>
                    <a:bodyPr/>
                    <a:lstStyle/>
                    <a:p>
                      <a:r>
                        <a:rPr lang="en-US" sz="1800" dirty="0"/>
                        <a:t>Visual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475285">
                <a:tc>
                  <a:txBody>
                    <a:bodyPr/>
                    <a:lstStyle/>
                    <a:p>
                      <a:pPr marL="0" algn="l" defTabSz="1097278" rtl="0" eaLnBrk="1" latinLnBrk="0" hangingPunct="1"/>
                      <a:r>
                        <a:rPr lang="en-US" sz="2000" kern="1200" dirty="0">
                          <a:solidFill>
                            <a:schemeClr val="bg1"/>
                          </a:solidFill>
                        </a:rPr>
                        <a:t>Second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Drill down on specific data</a:t>
                      </a:r>
                      <a:endParaRPr lang="en-US" sz="1800" dirty="0">
                        <a:solidFill>
                          <a:schemeClr val="bg1"/>
                        </a:solidFill>
                      </a:endParaRPr>
                    </a:p>
                  </a:txBody>
                  <a:tcPr marL="152400" marR="76200" marT="38105" marB="38105" anchor="ctr"/>
                </a:tc>
                <a:tc>
                  <a:txBody>
                    <a:bodyPr/>
                    <a:lstStyle/>
                    <a:p>
                      <a:r>
                        <a:rPr lang="en-US" sz="1800" dirty="0"/>
                        <a:t>Simplify complex datasets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65826882"/>
              </p:ext>
            </p:extLst>
          </p:nvPr>
        </p:nvGraphicFramePr>
        <p:xfrm>
          <a:off x="381000" y="3929100"/>
          <a:ext cx="11430000" cy="2031326"/>
        </p:xfrm>
        <a:graphic>
          <a:graphicData uri="http://schemas.openxmlformats.org/drawingml/2006/table">
            <a:tbl>
              <a:tblPr firstRow="1" bandRow="1">
                <a:tableStyleId>{912C8C85-51F0-491E-9774-3900AFEF0FD7}</a:tableStyleId>
              </a:tblPr>
              <a:tblGrid>
                <a:gridCol w="2857500">
                  <a:extLst>
                    <a:ext uri="{9D8B030D-6E8A-4147-A177-3AD203B41FA5}">
                      <a16:colId xmlns:a16="http://schemas.microsoft.com/office/drawing/2014/main" val="20000"/>
                    </a:ext>
                  </a:extLst>
                </a:gridCol>
                <a:gridCol w="2943176">
                  <a:extLst>
                    <a:ext uri="{9D8B030D-6E8A-4147-A177-3AD203B41FA5}">
                      <a16:colId xmlns:a16="http://schemas.microsoft.com/office/drawing/2014/main" val="20001"/>
                    </a:ext>
                  </a:extLst>
                </a:gridCol>
                <a:gridCol w="2771824">
                  <a:extLst>
                    <a:ext uri="{9D8B030D-6E8A-4147-A177-3AD203B41FA5}">
                      <a16:colId xmlns:a16="http://schemas.microsoft.com/office/drawing/2014/main" val="20002"/>
                    </a:ext>
                  </a:extLst>
                </a:gridCol>
                <a:gridCol w="2857500">
                  <a:extLst>
                    <a:ext uri="{9D8B030D-6E8A-4147-A177-3AD203B41FA5}">
                      <a16:colId xmlns:a16="http://schemas.microsoft.com/office/drawing/2014/main" val="20003"/>
                    </a:ext>
                  </a:extLst>
                </a:gridCol>
              </a:tblGrid>
              <a:tr h="431810">
                <a:tc>
                  <a:txBody>
                    <a:bodyPr/>
                    <a:lstStyle/>
                    <a:p>
                      <a:r>
                        <a:rPr lang="en-US" sz="2000" b="0" dirty="0"/>
                        <a:t>Data</a:t>
                      </a:r>
                      <a:r>
                        <a:rPr lang="en-US" sz="2000" b="0" baseline="0" dirty="0"/>
                        <a:t> tips</a:t>
                      </a:r>
                      <a:endParaRPr lang="en-US" sz="2000" b="0" dirty="0">
                        <a:solidFill>
                          <a:schemeClr val="tx1"/>
                        </a:solidFill>
                      </a:endParaRPr>
                    </a:p>
                  </a:txBody>
                  <a:tcPr marL="152400" marR="76200" marT="38105" marB="38105" anchor="ctr"/>
                </a:tc>
                <a:tc>
                  <a:txBody>
                    <a:bodyPr/>
                    <a:lstStyle/>
                    <a:p>
                      <a:r>
                        <a:rPr lang="en-US" sz="2000" b="0" kern="1200" dirty="0"/>
                        <a:t>Table tips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formatting</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don’ts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533172">
                <a:tc>
                  <a:txBody>
                    <a:bodyPr/>
                    <a:lstStyle/>
                    <a:p>
                      <a:pPr marL="0" algn="l" defTabSz="1097278" rtl="0" eaLnBrk="1" latinLnBrk="0" hangingPunct="1"/>
                      <a:r>
                        <a:rPr lang="en-US" sz="1800" kern="1200" dirty="0"/>
                        <a:t>Be honest and precise</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Remove clutter</a:t>
                      </a:r>
                      <a:endParaRPr lang="en-US" sz="1800" dirty="0">
                        <a:solidFill>
                          <a:schemeClr val="bg1"/>
                        </a:solidFill>
                      </a:endParaRPr>
                    </a:p>
                  </a:txBody>
                  <a:tcPr marL="152400" marR="76200" marT="38105" marB="38105" anchor="ctr"/>
                </a:tc>
                <a:tc>
                  <a:txBody>
                    <a:bodyPr/>
                    <a:lstStyle/>
                    <a:p>
                      <a:r>
                        <a:rPr lang="en-US" sz="1800" dirty="0"/>
                        <a:t>Left align</a:t>
                      </a:r>
                      <a:endParaRPr lang="en-US" sz="1800" dirty="0">
                        <a:solidFill>
                          <a:schemeClr val="bg1"/>
                        </a:solidFill>
                      </a:endParaRPr>
                    </a:p>
                  </a:txBody>
                  <a:tcPr marL="152400" marR="76200" marT="38105" marB="38105" anchor="ctr"/>
                </a:tc>
                <a:tc>
                  <a:txBody>
                    <a:bodyPr/>
                    <a:lstStyle/>
                    <a:p>
                      <a:r>
                        <a:rPr lang="en-US" sz="1800" dirty="0"/>
                        <a:t>Don’t use tiny text</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533172">
                <a:tc>
                  <a:txBody>
                    <a:bodyPr/>
                    <a:lstStyle/>
                    <a:p>
                      <a:pPr marL="0" algn="l" defTabSz="1097278" rtl="0" eaLnBrk="1" latinLnBrk="0" hangingPunct="1"/>
                      <a:r>
                        <a:rPr lang="en-US" sz="1800" kern="1200" dirty="0"/>
                        <a:t>Make a point</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Emphasize</a:t>
                      </a:r>
                      <a:r>
                        <a:rPr lang="en-US" sz="1800" baseline="0" dirty="0"/>
                        <a:t> message</a:t>
                      </a:r>
                      <a:endParaRPr lang="en-US" sz="1800" dirty="0">
                        <a:solidFill>
                          <a:schemeClr val="bg1"/>
                        </a:solidFill>
                      </a:endParaRPr>
                    </a:p>
                  </a:txBody>
                  <a:tcPr marL="152400" marR="76200" marT="38105" marB="38105" anchor="ctr"/>
                </a:tc>
                <a:tc>
                  <a:txBody>
                    <a:bodyPr/>
                    <a:lstStyle/>
                    <a:p>
                      <a:r>
                        <a:rPr lang="en-US" sz="1800" dirty="0"/>
                        <a:t>Use</a:t>
                      </a:r>
                      <a:r>
                        <a:rPr lang="en-US" sz="1800" baseline="0" dirty="0"/>
                        <a:t> consistent sizes</a:t>
                      </a:r>
                      <a:endParaRPr lang="en-US" sz="1800" dirty="0">
                        <a:solidFill>
                          <a:schemeClr val="bg1"/>
                        </a:solidFill>
                      </a:endParaRPr>
                    </a:p>
                  </a:txBody>
                  <a:tcPr marL="152400" marR="76200" marT="38105" marB="38105" anchor="ctr"/>
                </a:tc>
                <a:tc>
                  <a:txBody>
                    <a:bodyPr/>
                    <a:lstStyle/>
                    <a:p>
                      <a:r>
                        <a:rPr lang="en-US" sz="1800" dirty="0"/>
                        <a:t>Don’t include it all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533172">
                <a:tc>
                  <a:txBody>
                    <a:bodyPr/>
                    <a:lstStyle/>
                    <a:p>
                      <a:pPr marL="0" algn="l" defTabSz="1097278" rtl="0" eaLnBrk="1" latinLnBrk="0" hangingPunct="1"/>
                      <a:r>
                        <a:rPr lang="en-US" sz="1800" kern="1200" dirty="0"/>
                        <a:t>Use the right method</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Keep</a:t>
                      </a:r>
                      <a:r>
                        <a:rPr lang="en-US" sz="1800" baseline="0" dirty="0"/>
                        <a:t> it short</a:t>
                      </a:r>
                      <a:endParaRPr lang="en-US" sz="1800" dirty="0">
                        <a:solidFill>
                          <a:schemeClr val="bg1"/>
                        </a:solidFill>
                      </a:endParaRPr>
                    </a:p>
                  </a:txBody>
                  <a:tcPr marL="152400" marR="76200" marT="38105" marB="38105" anchor="ctr"/>
                </a:tc>
                <a:tc>
                  <a:txBody>
                    <a:bodyPr/>
                    <a:lstStyle/>
                    <a:p>
                      <a:r>
                        <a:rPr lang="en-US" sz="1800" dirty="0"/>
                        <a:t>Use visible colors</a:t>
                      </a:r>
                      <a:endParaRPr lang="en-US" sz="1800" dirty="0">
                        <a:solidFill>
                          <a:schemeClr val="bg1"/>
                        </a:solidFill>
                      </a:endParaRPr>
                    </a:p>
                  </a:txBody>
                  <a:tcPr marL="152400" marR="76200" marT="38105" marB="38105" anchor="ctr"/>
                </a:tc>
                <a:tc>
                  <a:txBody>
                    <a:bodyPr/>
                    <a:lstStyle/>
                    <a:p>
                      <a:r>
                        <a:rPr lang="en-US" sz="1800" dirty="0"/>
                        <a:t>Don’t overcomplicate</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98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a:t>
            </a:r>
            <a:endParaRPr lang="en-US" dirty="0"/>
          </a:p>
        </p:txBody>
      </p:sp>
      <p:graphicFrame>
        <p:nvGraphicFramePr>
          <p:cNvPr id="7" name="Chart 6"/>
          <p:cNvGraphicFramePr/>
          <p:nvPr>
            <p:extLst>
              <p:ext uri="{D42A27DB-BD31-4B8C-83A1-F6EECF244321}">
                <p14:modId xmlns:p14="http://schemas.microsoft.com/office/powerpoint/2010/main" val="4129018288"/>
              </p:ext>
            </p:extLst>
          </p:nvPr>
        </p:nvGraphicFramePr>
        <p:xfrm>
          <a:off x="4027713" y="1691268"/>
          <a:ext cx="7571620" cy="436844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bwMode="auto">
          <a:xfrm>
            <a:off x="444500" y="1798108"/>
            <a:ext cx="3236025" cy="27706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28600" tIns="228600" rIns="228600" bIns="228600">
            <a:spAutoFit/>
          </a:bodyPr>
          <a:lstStyle/>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To create a new chart, select </a:t>
            </a:r>
            <a:r>
              <a:rPr lang="en-US" sz="1667" b="1" dirty="0">
                <a:solidFill>
                  <a:schemeClr val="tx1"/>
                </a:solidFill>
                <a:ea typeface="Amazon Ember" panose="020B0603020204020204" pitchFamily="34" charset="0"/>
                <a:cs typeface="Amazon Ember" panose="020B0603020204020204" pitchFamily="34" charset="0"/>
              </a:rPr>
              <a:t>Insert</a:t>
            </a:r>
            <a:r>
              <a:rPr lang="en-US" sz="1667" dirty="0">
                <a:solidFill>
                  <a:schemeClr val="tx1"/>
                </a:solidFill>
                <a:ea typeface="Amazon Ember" panose="020B0603020204020204" pitchFamily="34" charset="0"/>
                <a:cs typeface="Amazon Ember" panose="020B0603020204020204" pitchFamily="34" charset="0"/>
              </a:rPr>
              <a:t> tab &gt; </a:t>
            </a:r>
            <a:r>
              <a:rPr lang="en-US" sz="1667" b="1" dirty="0">
                <a:solidFill>
                  <a:schemeClr val="tx1"/>
                </a:solidFill>
                <a:ea typeface="Amazon Ember" panose="020B0603020204020204" pitchFamily="34" charset="0"/>
                <a:cs typeface="Amazon Ember" panose="020B0603020204020204" pitchFamily="34" charset="0"/>
              </a:rPr>
              <a:t>Chart</a:t>
            </a:r>
            <a:r>
              <a:rPr lang="en-US" sz="1667" dirty="0">
                <a:solidFill>
                  <a:schemeClr val="tx1"/>
                </a:solidFill>
                <a:ea typeface="Amazon Ember" panose="020B0603020204020204" pitchFamily="34" charset="0"/>
                <a:cs typeface="Amazon Ember" panose="020B0603020204020204" pitchFamily="34" charset="0"/>
              </a:rPr>
              <a:t>. Enter your data and adjust the font sizes to the minimum 12 pt. or larger.</a:t>
            </a:r>
          </a:p>
          <a:p>
            <a:pPr defTabSz="777029">
              <a:lnSpc>
                <a:spcPct val="90000"/>
              </a:lnSpc>
              <a:defRPr/>
            </a:pPr>
            <a:endParaRPr lang="en-US" sz="1667" dirty="0">
              <a:solidFill>
                <a:schemeClr val="tx1"/>
              </a:solidFill>
              <a:ea typeface="Amazon Ember" panose="020B0603020204020204" pitchFamily="34" charset="0"/>
              <a:cs typeface="Amazon Ember" panose="020B0603020204020204" pitchFamily="34" charset="0"/>
            </a:endParaRPr>
          </a:p>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Use a bright color to emphasize the most important data. Use subtle colors for other data.</a:t>
            </a:r>
          </a:p>
        </p:txBody>
      </p:sp>
    </p:spTree>
    <p:extLst>
      <p:ext uri="{BB962C8B-B14F-4D97-AF65-F5344CB8AC3E}">
        <p14:creationId xmlns:p14="http://schemas.microsoft.com/office/powerpoint/2010/main" val="20954856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40617341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1F018-779E-4952-9E01-E04FBB82B18B}"/>
              </a:ext>
            </a:extLst>
          </p:cNvPr>
          <p:cNvSpPr>
            <a:spLocks noGrp="1"/>
          </p:cNvSpPr>
          <p:nvPr>
            <p:ph type="title"/>
          </p:nvPr>
        </p:nvSpPr>
        <p:spPr/>
        <p:txBody>
          <a:bodyPr/>
          <a:lstStyle/>
          <a:p>
            <a:r>
              <a:rPr lang="en-US" dirty="0"/>
              <a:t>Additional resources</a:t>
            </a:r>
          </a:p>
        </p:txBody>
      </p:sp>
      <p:sp>
        <p:nvSpPr>
          <p:cNvPr id="4" name="TextBox 3">
            <a:extLst>
              <a:ext uri="{FF2B5EF4-FFF2-40B4-BE49-F238E27FC236}">
                <a16:creationId xmlns:a16="http://schemas.microsoft.com/office/drawing/2014/main" id="{7A7DDBAD-B1EF-4C14-BE65-35B4F535872C}"/>
              </a:ext>
            </a:extLst>
          </p:cNvPr>
          <p:cNvSpPr txBox="1"/>
          <p:nvPr/>
        </p:nvSpPr>
        <p:spPr>
          <a:xfrm>
            <a:off x="1254550" y="1546286"/>
            <a:ext cx="8251399" cy="646331"/>
          </a:xfrm>
          <a:prstGeom prst="rect">
            <a:avLst/>
          </a:prstGeom>
          <a:noFill/>
        </p:spPr>
        <p:txBody>
          <a:bodyPr wrap="square" lIns="0" rtlCol="0">
            <a:spAutoFit/>
          </a:bodyPr>
          <a:lstStyle/>
          <a:p>
            <a:r>
              <a:rPr lang="en-US" dirty="0">
                <a:hlinkClick r:id="rId2"/>
              </a:rPr>
              <a:t>Generate </a:t>
            </a:r>
            <a:r>
              <a:rPr lang="en-US" dirty="0" err="1">
                <a:hlinkClick r:id="rId2"/>
              </a:rPr>
              <a:t>QR</a:t>
            </a:r>
            <a:r>
              <a:rPr lang="en-US" dirty="0">
                <a:hlinkClick r:id="rId2"/>
              </a:rPr>
              <a:t> codes</a:t>
            </a:r>
            <a:r>
              <a:rPr lang="en-US" dirty="0"/>
              <a:t> </a:t>
            </a:r>
            <a:br>
              <a:rPr lang="en-US" dirty="0"/>
            </a:br>
            <a:r>
              <a:rPr lang="en-US" dirty="0"/>
              <a:t>AWS speakers only</a:t>
            </a:r>
          </a:p>
        </p:txBody>
      </p:sp>
      <p:pic>
        <p:nvPicPr>
          <p:cNvPr id="5" name="Picture 4">
            <a:extLst>
              <a:ext uri="{FF2B5EF4-FFF2-40B4-BE49-F238E27FC236}">
                <a16:creationId xmlns:a16="http://schemas.microsoft.com/office/drawing/2014/main" id="{D53B7132-1E37-4DBE-80D8-4B0352A53078}"/>
              </a:ext>
            </a:extLst>
          </p:cNvPr>
          <p:cNvPicPr>
            <a:picLocks noChangeAspect="1"/>
          </p:cNvPicPr>
          <p:nvPr/>
        </p:nvPicPr>
        <p:blipFill>
          <a:blip r:embed="rId3"/>
          <a:stretch>
            <a:fillRect/>
          </a:stretch>
        </p:blipFill>
        <p:spPr>
          <a:xfrm>
            <a:off x="381000" y="1508579"/>
            <a:ext cx="719642" cy="710416"/>
          </a:xfrm>
          <a:prstGeom prst="rect">
            <a:avLst/>
          </a:prstGeom>
        </p:spPr>
      </p:pic>
      <p:pic>
        <p:nvPicPr>
          <p:cNvPr id="6" name="Picture 5">
            <a:extLst>
              <a:ext uri="{FF2B5EF4-FFF2-40B4-BE49-F238E27FC236}">
                <a16:creationId xmlns:a16="http://schemas.microsoft.com/office/drawing/2014/main" id="{CFA8FFCD-F87B-44D5-8F7B-5EB8DA7042EB}"/>
              </a:ext>
            </a:extLst>
          </p:cNvPr>
          <p:cNvPicPr>
            <a:picLocks noChangeAspect="1"/>
          </p:cNvPicPr>
          <p:nvPr/>
        </p:nvPicPr>
        <p:blipFill>
          <a:blip r:embed="rId4"/>
          <a:stretch>
            <a:fillRect/>
          </a:stretch>
        </p:blipFill>
        <p:spPr>
          <a:xfrm>
            <a:off x="381000" y="2600804"/>
            <a:ext cx="708604" cy="710416"/>
          </a:xfrm>
          <a:prstGeom prst="rect">
            <a:avLst/>
          </a:prstGeom>
        </p:spPr>
      </p:pic>
      <p:sp>
        <p:nvSpPr>
          <p:cNvPr id="7" name="Rectangle 6">
            <a:extLst>
              <a:ext uri="{FF2B5EF4-FFF2-40B4-BE49-F238E27FC236}">
                <a16:creationId xmlns:a16="http://schemas.microsoft.com/office/drawing/2014/main" id="{7A0139D9-2AF1-4F8C-A70D-FA683F9F43F4}"/>
              </a:ext>
            </a:extLst>
          </p:cNvPr>
          <p:cNvSpPr/>
          <p:nvPr/>
        </p:nvSpPr>
        <p:spPr>
          <a:xfrm>
            <a:off x="1254551" y="2673028"/>
            <a:ext cx="7421974"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5"/>
              </a:rPr>
              <a:t>Microsoft PowerPoint Help &amp; Learning site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Essential basics on using PowerPoint from Microsoft</a:t>
            </a:r>
            <a:endParaRPr lang="en-US" dirty="0">
              <a:gradFill>
                <a:gsLst>
                  <a:gs pos="2917">
                    <a:schemeClr val="tx1"/>
                  </a:gs>
                  <a:gs pos="30000">
                    <a:schemeClr val="tx1"/>
                  </a:gs>
                </a:gsLst>
                <a:lin ang="5400000" scaled="0"/>
              </a:gradFill>
              <a:hlinkClick r:id="rId6"/>
            </a:endParaRPr>
          </a:p>
        </p:txBody>
      </p:sp>
      <p:sp>
        <p:nvSpPr>
          <p:cNvPr id="8" name="Rectangle 7">
            <a:extLst>
              <a:ext uri="{FF2B5EF4-FFF2-40B4-BE49-F238E27FC236}">
                <a16:creationId xmlns:a16="http://schemas.microsoft.com/office/drawing/2014/main" id="{5DBE58B7-DB67-4308-BEB8-1E2A33654984}"/>
              </a:ext>
            </a:extLst>
          </p:cNvPr>
          <p:cNvSpPr/>
          <p:nvPr/>
        </p:nvSpPr>
        <p:spPr>
          <a:xfrm>
            <a:off x="1254551" y="3674175"/>
            <a:ext cx="6517001" cy="840230"/>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7"/>
              </a:rPr>
              <a:t>The World of Presentations podcast</a:t>
            </a:r>
            <a:br>
              <a:rPr lang="en-US" dirty="0">
                <a:gradFill>
                  <a:gsLst>
                    <a:gs pos="2917">
                      <a:schemeClr val="tx1"/>
                    </a:gs>
                    <a:gs pos="30000">
                      <a:schemeClr val="tx1"/>
                    </a:gs>
                  </a:gsLst>
                  <a:lin ang="5400000" scaled="0"/>
                </a:gradFill>
                <a:ea typeface="Amazon Ember"/>
                <a:cs typeface="Amazon Ember"/>
                <a:hlinkClick r:id="rId8" invalidUrl="http:///"/>
              </a:rPr>
            </a:br>
            <a:r>
              <a:rPr lang="en-US" dirty="0">
                <a:gradFill>
                  <a:gsLst>
                    <a:gs pos="2917">
                      <a:schemeClr val="tx1"/>
                    </a:gs>
                    <a:gs pos="30000">
                      <a:schemeClr val="tx1"/>
                    </a:gs>
                  </a:gsLst>
                  <a:lin ang="5400000" scaled="0"/>
                </a:gradFill>
              </a:rPr>
              <a:t>Conversations with industry experts about PowerPoint design, mechanics, and presenting</a:t>
            </a:r>
          </a:p>
        </p:txBody>
      </p:sp>
      <p:pic>
        <p:nvPicPr>
          <p:cNvPr id="9" name="Picture 8">
            <a:extLst>
              <a:ext uri="{FF2B5EF4-FFF2-40B4-BE49-F238E27FC236}">
                <a16:creationId xmlns:a16="http://schemas.microsoft.com/office/drawing/2014/main" id="{604D7370-8B92-47D2-A495-28D03D803167}"/>
              </a:ext>
            </a:extLst>
          </p:cNvPr>
          <p:cNvPicPr>
            <a:picLocks noChangeAspect="1"/>
          </p:cNvPicPr>
          <p:nvPr/>
        </p:nvPicPr>
        <p:blipFill>
          <a:blip r:embed="rId9"/>
          <a:stretch>
            <a:fillRect/>
          </a:stretch>
        </p:blipFill>
        <p:spPr>
          <a:xfrm>
            <a:off x="381000" y="3693029"/>
            <a:ext cx="704829" cy="704829"/>
          </a:xfrm>
          <a:prstGeom prst="rect">
            <a:avLst/>
          </a:prstGeom>
        </p:spPr>
      </p:pic>
      <p:sp>
        <p:nvSpPr>
          <p:cNvPr id="10" name="Rectangle 9">
            <a:extLst>
              <a:ext uri="{FF2B5EF4-FFF2-40B4-BE49-F238E27FC236}">
                <a16:creationId xmlns:a16="http://schemas.microsoft.com/office/drawing/2014/main" id="{780B42BD-8441-4A40-ADDC-5346F6DBA4CC}"/>
              </a:ext>
            </a:extLst>
          </p:cNvPr>
          <p:cNvSpPr/>
          <p:nvPr/>
        </p:nvSpPr>
        <p:spPr>
          <a:xfrm>
            <a:off x="1254551" y="4858631"/>
            <a:ext cx="7063756"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10"/>
              </a:rPr>
              <a:t>BrightCarbon events</a:t>
            </a:r>
            <a:br>
              <a:rPr lang="en-US" dirty="0">
                <a:gradFill>
                  <a:gsLst>
                    <a:gs pos="2917">
                      <a:schemeClr val="tx1"/>
                    </a:gs>
                    <a:gs pos="30000">
                      <a:schemeClr val="tx1"/>
                    </a:gs>
                  </a:gsLst>
                  <a:lin ang="5400000" scaled="0"/>
                </a:gradFill>
                <a:ea typeface="Amazon Ember"/>
                <a:cs typeface="Amazon Ember"/>
                <a:hlinkClick r:id="rId11" invalidUrl="http:///"/>
              </a:rPr>
            </a:br>
            <a:r>
              <a:rPr lang="en-US" dirty="0">
                <a:gradFill>
                  <a:gsLst>
                    <a:gs pos="2917">
                      <a:schemeClr val="tx1"/>
                    </a:gs>
                    <a:gs pos="30000">
                      <a:schemeClr val="tx1"/>
                    </a:gs>
                  </a:gsLst>
                  <a:lin ang="5400000" scaled="0"/>
                </a:gradFill>
              </a:rPr>
              <a:t>Free webinars on PowerPoint design, presenter skills, and more</a:t>
            </a:r>
          </a:p>
        </p:txBody>
      </p:sp>
      <p:pic>
        <p:nvPicPr>
          <p:cNvPr id="11" name="Picture 10">
            <a:extLst>
              <a:ext uri="{FF2B5EF4-FFF2-40B4-BE49-F238E27FC236}">
                <a16:creationId xmlns:a16="http://schemas.microsoft.com/office/drawing/2014/main" id="{69597CCE-2B2D-4BA9-AB3B-6CF090811ABD}"/>
              </a:ext>
            </a:extLst>
          </p:cNvPr>
          <p:cNvPicPr>
            <a:picLocks noChangeAspect="1"/>
          </p:cNvPicPr>
          <p:nvPr/>
        </p:nvPicPr>
        <p:blipFill>
          <a:blip r:embed="rId12"/>
          <a:stretch>
            <a:fillRect/>
          </a:stretch>
        </p:blipFill>
        <p:spPr>
          <a:xfrm>
            <a:off x="381000" y="4779667"/>
            <a:ext cx="719642" cy="717792"/>
          </a:xfrm>
          <a:prstGeom prst="rect">
            <a:avLst/>
          </a:prstGeom>
        </p:spPr>
      </p:pic>
      <p:grpSp>
        <p:nvGrpSpPr>
          <p:cNvPr id="19" name="Group 18">
            <a:extLst>
              <a:ext uri="{FF2B5EF4-FFF2-40B4-BE49-F238E27FC236}">
                <a16:creationId xmlns:a16="http://schemas.microsoft.com/office/drawing/2014/main" id="{CDAF0FF0-1D43-4DC0-95D5-C711A3B43941}"/>
              </a:ext>
            </a:extLst>
          </p:cNvPr>
          <p:cNvGrpSpPr/>
          <p:nvPr/>
        </p:nvGrpSpPr>
        <p:grpSpPr>
          <a:xfrm>
            <a:off x="9596488" y="5497459"/>
            <a:ext cx="2595512" cy="821859"/>
            <a:chOff x="9596488" y="5497459"/>
            <a:chExt cx="2595512" cy="821859"/>
          </a:xfrm>
        </p:grpSpPr>
        <p:sp>
          <p:nvSpPr>
            <p:cNvPr id="13" name="Chevron 11">
              <a:extLst>
                <a:ext uri="{FF2B5EF4-FFF2-40B4-BE49-F238E27FC236}">
                  <a16:creationId xmlns:a16="http://schemas.microsoft.com/office/drawing/2014/main" id="{CF39320A-4CD5-4806-BADE-565FB5980E19}"/>
                </a:ext>
              </a:extLst>
            </p:cNvPr>
            <p:cNvSpPr/>
            <p:nvPr/>
          </p:nvSpPr>
          <p:spPr>
            <a:xfrm>
              <a:off x="9596488" y="5497459"/>
              <a:ext cx="2595512" cy="821859"/>
            </a:xfrm>
            <a:custGeom>
              <a:avLst/>
              <a:gdLst/>
              <a:ahLst/>
              <a:cxnLst/>
              <a:rect l="l" t="t" r="r" b="b"/>
              <a:pathLst>
                <a:path w="1905000" h="484632">
                  <a:moveTo>
                    <a:pt x="0" y="0"/>
                  </a:moveTo>
                  <a:lnTo>
                    <a:pt x="1905000" y="0"/>
                  </a:lnTo>
                  <a:lnTo>
                    <a:pt x="1905000" y="484632"/>
                  </a:lnTo>
                  <a:lnTo>
                    <a:pt x="0" y="484632"/>
                  </a:lnTo>
                  <a:lnTo>
                    <a:pt x="140718" y="242316"/>
                  </a:lnTo>
                  <a:close/>
                </a:path>
              </a:pathLst>
            </a:custGeom>
            <a:gradFill flip="none" rotWithShape="1">
              <a:gsLst>
                <a:gs pos="0">
                  <a:schemeClr val="accent5"/>
                </a:gs>
                <a:gs pos="81000">
                  <a:schemeClr val="accent6"/>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rIns="182880" rtlCol="0" anchor="ctr"/>
            <a:lstStyle/>
            <a:p>
              <a:pPr algn="r">
                <a:lnSpc>
                  <a:spcPct val="80000"/>
                </a:lnSpc>
              </a:pPr>
              <a:r>
                <a:rPr lang="en-US" sz="1400" dirty="0">
                  <a:solidFill>
                    <a:schemeClr val="bg1"/>
                  </a:solidFill>
                  <a:cs typeface="Amazon Ember" panose="020B0603020204020204" pitchFamily="34" charset="0"/>
                </a:rPr>
                <a:t>AWS speakers,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more resources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are on </a:t>
              </a:r>
              <a:r>
                <a:rPr lang="en-US" sz="1400" dirty="0">
                  <a:solidFill>
                    <a:schemeClr val="bg1"/>
                  </a:solidFill>
                  <a:cs typeface="Amazon Ember" panose="020B0603020204020204" pitchFamily="34" charset="0"/>
                  <a:hlinkClick r:id="rId13">
                    <a:extLst>
                      <a:ext uri="{A12FA001-AC4F-418D-AE19-62706E023703}">
                        <ahyp:hlinkClr xmlns:ahyp="http://schemas.microsoft.com/office/drawing/2018/hyperlinkcolor" val="tx"/>
                      </a:ext>
                    </a:extLst>
                  </a:hlinkClick>
                </a:rPr>
                <a:t>the wiki</a:t>
              </a:r>
              <a:endParaRPr lang="en-US" sz="1400" dirty="0">
                <a:solidFill>
                  <a:schemeClr val="bg1"/>
                </a:solidFill>
                <a:cs typeface="Amazon Ember" panose="020B0603020204020204" pitchFamily="34" charset="0"/>
              </a:endParaRPr>
            </a:p>
          </p:txBody>
        </p:sp>
        <p:pic>
          <p:nvPicPr>
            <p:cNvPr id="18" name="Graphic 17" descr="Present">
              <a:extLst>
                <a:ext uri="{FF2B5EF4-FFF2-40B4-BE49-F238E27FC236}">
                  <a16:creationId xmlns:a16="http://schemas.microsoft.com/office/drawing/2014/main" id="{F0445D9F-21DB-46B2-A09F-88EA19F759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6136" y="5572875"/>
              <a:ext cx="602665" cy="602665"/>
            </a:xfrm>
            <a:prstGeom prst="rect">
              <a:avLst/>
            </a:prstGeom>
            <a:effectLst/>
          </p:spPr>
        </p:pic>
      </p:grpSp>
    </p:spTree>
    <p:extLst>
      <p:ext uri="{BB962C8B-B14F-4D97-AF65-F5344CB8AC3E}">
        <p14:creationId xmlns:p14="http://schemas.microsoft.com/office/powerpoint/2010/main" val="188121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hyp="http://schemas.microsoft.com/office/drawing/2018/hyperlinkcolor"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t>Ana Carolina Silva</a:t>
            </a:r>
            <a:endParaRPr lang="en-US" dirty="0"/>
          </a:p>
        </p:txBody>
      </p:sp>
      <p:sp>
        <p:nvSpPr>
          <p:cNvPr id="8" name="Text Placeholder 7"/>
          <p:cNvSpPr>
            <a:spLocks noGrp="1"/>
          </p:cNvSpPr>
          <p:nvPr>
            <p:ph type="body" sz="quarter" idx="11"/>
          </p:nvPr>
        </p:nvSpPr>
        <p:spPr>
          <a:xfrm>
            <a:off x="704850" y="3962400"/>
            <a:ext cx="3308350" cy="1270000"/>
          </a:xfrm>
        </p:spPr>
        <p:txBody>
          <a:bodyPr/>
          <a:lstStyle/>
          <a:p>
            <a:r>
              <a:rPr lang="en-US" dirty="0"/>
              <a:t>@</a:t>
            </a:r>
            <a:r>
              <a:rPr lang="en-US" dirty="0" err="1"/>
              <a:t>anacarolinasilva</a:t>
            </a:r>
            <a:endParaRPr lang="en-US" dirty="0"/>
          </a:p>
        </p:txBody>
      </p:sp>
      <p:sp>
        <p:nvSpPr>
          <p:cNvPr id="9" name="Text Placeholder 8"/>
          <p:cNvSpPr>
            <a:spLocks noGrp="1"/>
          </p:cNvSpPr>
          <p:nvPr>
            <p:ph type="body" sz="quarter" idx="12"/>
          </p:nvPr>
        </p:nvSpPr>
        <p:spPr/>
        <p:txBody>
          <a:bodyPr/>
          <a:lstStyle/>
          <a:p>
            <a:r>
              <a:rPr lang="en-US"/>
              <a:t>Alejandro Rosalez</a:t>
            </a:r>
            <a:endParaRPr lang="en-US" dirty="0"/>
          </a:p>
        </p:txBody>
      </p:sp>
      <p:sp>
        <p:nvSpPr>
          <p:cNvPr id="10" name="Text Placeholder 9"/>
          <p:cNvSpPr>
            <a:spLocks noGrp="1"/>
          </p:cNvSpPr>
          <p:nvPr>
            <p:ph type="body" sz="quarter" idx="13"/>
          </p:nvPr>
        </p:nvSpPr>
        <p:spPr/>
        <p:txBody>
          <a:bodyPr/>
          <a:lstStyle/>
          <a:p>
            <a:r>
              <a:rPr lang="en-US"/>
              <a:t>alejandrorosalez (GitHub)</a:t>
            </a:r>
            <a:endParaRPr lang="en-US" dirty="0"/>
          </a:p>
        </p:txBody>
      </p:sp>
      <p:pic>
        <p:nvPicPr>
          <p:cNvPr id="6" name="Graphic 5">
            <a:extLst>
              <a:ext uri="{FF2B5EF4-FFF2-40B4-BE49-F238E27FC236}">
                <a16:creationId xmlns:a16="http://schemas.microsoft.com/office/drawing/2014/main" id="{6EA21D18-D7F4-447E-9B52-4F508EC21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94" y="4012358"/>
            <a:ext cx="284081" cy="231053"/>
          </a:xfrm>
          <a:prstGeom prst="rect">
            <a:avLst/>
          </a:prstGeom>
        </p:spPr>
      </p:pic>
    </p:spTree>
    <p:extLst>
      <p:ext uri="{BB962C8B-B14F-4D97-AF65-F5344CB8AC3E}">
        <p14:creationId xmlns:p14="http://schemas.microsoft.com/office/powerpoint/2010/main" val="664963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2173" y="2718036"/>
            <a:ext cx="5693827" cy="1421928"/>
          </a:xfrm>
        </p:spPr>
        <p:txBody>
          <a:bodyPr/>
          <a:lstStyle/>
          <a:p>
            <a:r>
              <a:rPr lang="en-US"/>
              <a:t>How to use this event template</a:t>
            </a:r>
            <a:endParaRPr lang="en-US" dirty="0"/>
          </a:p>
        </p:txBody>
      </p:sp>
    </p:spTree>
    <p:extLst>
      <p:ext uri="{BB962C8B-B14F-4D97-AF65-F5344CB8AC3E}">
        <p14:creationId xmlns:p14="http://schemas.microsoft.com/office/powerpoint/2010/main" val="20947107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16923" y="3836392"/>
            <a:ext cx="4749343" cy="2107716"/>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How to add or reuse content</a:t>
            </a:r>
          </a:p>
        </p:txBody>
      </p:sp>
      <p:grpSp>
        <p:nvGrpSpPr>
          <p:cNvPr id="11" name="Group 10"/>
          <p:cNvGrpSpPr/>
          <p:nvPr/>
        </p:nvGrpSpPr>
        <p:grpSpPr>
          <a:xfrm>
            <a:off x="6257018" y="1210032"/>
            <a:ext cx="5680983" cy="5015604"/>
            <a:chOff x="323849" y="1645243"/>
            <a:chExt cx="6817179" cy="6018724"/>
          </a:xfrm>
        </p:grpSpPr>
        <p:sp>
          <p:nvSpPr>
            <p:cNvPr id="4" name="TextBox 3"/>
            <p:cNvSpPr txBox="1"/>
            <p:nvPr/>
          </p:nvSpPr>
          <p:spPr>
            <a:xfrm>
              <a:off x="323849" y="1645243"/>
              <a:ext cx="6817179" cy="6018724"/>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apply this template </a:t>
              </a:r>
              <a:br>
                <a:rPr lang="en-US" sz="1667" dirty="0"/>
              </a:br>
              <a:r>
                <a:rPr lang="en-US" sz="1667" dirty="0"/>
                <a:t>to your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existing slide deck</a:t>
              </a:r>
              <a:r>
                <a:rPr lang="en-US" sz="1667" dirty="0"/>
                <a:t>:</a:t>
              </a:r>
            </a:p>
            <a:p>
              <a:pPr marL="242084" indent="-242084">
                <a:lnSpc>
                  <a:spcPct val="90000"/>
                </a:lnSpc>
                <a:spcAft>
                  <a:spcPts val="250"/>
                </a:spcAft>
                <a:buFont typeface="+mj-lt"/>
                <a:buAutoNum type="arabicPeriod"/>
              </a:pPr>
              <a:r>
                <a:rPr lang="en-US" sz="1333" dirty="0"/>
                <a:t>Select all of the slides in the left-hand pane of this template file and delete them (click on one and press </a:t>
              </a:r>
              <a:r>
                <a:rPr lang="en-US" sz="1333" b="1" dirty="0"/>
                <a:t>Ctrl + A </a:t>
              </a:r>
              <a:r>
                <a:rPr lang="en-US" sz="1333" dirty="0"/>
                <a:t>and then </a:t>
              </a:r>
              <a:r>
                <a:rPr lang="en-US" sz="1333" b="1" dirty="0"/>
                <a:t>Delete</a:t>
              </a:r>
              <a:r>
                <a:rPr lang="en-US" sz="1333" dirty="0"/>
                <a:t>). </a:t>
              </a:r>
            </a:p>
            <a:p>
              <a:pPr marL="242084" indent="-242084">
                <a:lnSpc>
                  <a:spcPct val="90000"/>
                </a:lnSpc>
                <a:spcAft>
                  <a:spcPts val="250"/>
                </a:spcAft>
                <a:buFont typeface="+mj-lt"/>
                <a:buAutoNum type="arabicPeriod"/>
              </a:pPr>
              <a:r>
                <a:rPr lang="en-US" sz="1333" dirty="0"/>
                <a:t>Open the deck you’ve already created and select all of the slides in the left-hand pane (</a:t>
              </a:r>
              <a:r>
                <a:rPr lang="en-US" sz="1333" b="1" dirty="0"/>
                <a:t>Ctrl + A</a:t>
              </a:r>
              <a:r>
                <a:rPr lang="en-US" sz="1333" dirty="0"/>
                <a:t>) and copy them (</a:t>
              </a:r>
              <a:r>
                <a:rPr lang="en-US" sz="1333" b="1" dirty="0"/>
                <a:t>Ctrl + C</a:t>
              </a:r>
              <a:r>
                <a:rPr lang="en-US" sz="1333" dirty="0"/>
                <a:t>).</a:t>
              </a:r>
            </a:p>
            <a:p>
              <a:pPr marL="242084" indent="-242084">
                <a:lnSpc>
                  <a:spcPct val="90000"/>
                </a:lnSpc>
                <a:spcAft>
                  <a:spcPts val="250"/>
                </a:spcAft>
                <a:buFont typeface="+mj-lt"/>
                <a:buAutoNum type="arabicPeriod"/>
              </a:pPr>
              <a:r>
                <a:rPr lang="en-US" sz="1333" dirty="0"/>
                <a:t>In the template file, right-click in the empty left-hand pane and click </a:t>
              </a:r>
              <a:r>
                <a:rPr lang="en-US" sz="1333" b="1" dirty="0"/>
                <a:t>Use Destination Theme</a:t>
              </a:r>
              <a:r>
                <a:rPr lang="en-US" sz="1333" dirty="0"/>
                <a:t> (use this same method to transfer individual slides).</a:t>
              </a:r>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r>
                <a:rPr lang="en-US" sz="1333" dirty="0"/>
                <a:t>For each slide in your deck, apply the appropriate layout (</a:t>
              </a:r>
              <a:r>
                <a:rPr lang="en-US" sz="1333" b="1" dirty="0"/>
                <a:t>Home</a:t>
              </a:r>
              <a:r>
                <a:rPr lang="en-US" sz="1333" dirty="0"/>
                <a:t> tab &gt; </a:t>
              </a:r>
              <a:r>
                <a:rPr lang="en-US" sz="1333" b="1" dirty="0"/>
                <a:t>Slides</a:t>
              </a:r>
              <a:r>
                <a:rPr lang="en-US" sz="1333" dirty="0"/>
                <a:t> section &gt; </a:t>
              </a:r>
              <a:r>
                <a:rPr lang="en-US" sz="1333" b="1" dirty="0"/>
                <a:t>Layout</a:t>
              </a:r>
              <a:r>
                <a:rPr lang="en-US" sz="1333" dirty="0"/>
                <a:t>).</a:t>
              </a:r>
            </a:p>
            <a:p>
              <a:pPr marL="242084" indent="-242084">
                <a:lnSpc>
                  <a:spcPct val="90000"/>
                </a:lnSpc>
                <a:spcAft>
                  <a:spcPts val="250"/>
                </a:spcAft>
                <a:buFont typeface="+mj-lt"/>
                <a:buAutoNum type="arabicPeriod"/>
              </a:pPr>
              <a:r>
                <a:rPr lang="en-US" sz="1333" dirty="0"/>
                <a:t>Reset the slides (</a:t>
              </a:r>
              <a:r>
                <a:rPr lang="en-US" sz="1333" b="1" dirty="0"/>
                <a:t>Home</a:t>
              </a:r>
              <a:r>
                <a:rPr lang="en-US" sz="1333" dirty="0"/>
                <a:t> tab &gt; </a:t>
              </a:r>
              <a:r>
                <a:rPr lang="en-US" sz="1333" b="1" dirty="0"/>
                <a:t>Slides</a:t>
              </a:r>
              <a:r>
                <a:rPr lang="en-US" sz="1333" dirty="0"/>
                <a:t> section &gt; </a:t>
              </a:r>
              <a:r>
                <a:rPr lang="en-US" sz="1333" b="1" dirty="0"/>
                <a:t>Reset</a:t>
              </a:r>
              <a:r>
                <a:rPr lang="en-US" sz="1333" dirty="0"/>
                <a:t>) and ensure all content is in the appropriate placeholders and resets to the correct location. If needed, </a:t>
              </a:r>
              <a:br>
                <a:rPr lang="en-US" sz="1333" dirty="0"/>
              </a:br>
              <a:r>
                <a:rPr lang="en-US" sz="1333" dirty="0"/>
                <a:t>copy-paste the content into the correct placeholders.</a:t>
              </a:r>
            </a:p>
            <a:p>
              <a:pPr marL="242084" indent="-242084">
                <a:lnSpc>
                  <a:spcPct val="90000"/>
                </a:lnSpc>
                <a:spcAft>
                  <a:spcPts val="250"/>
                </a:spcAft>
                <a:buFont typeface="+mj-lt"/>
                <a:buAutoNum type="arabicPeriod"/>
              </a:pPr>
              <a:r>
                <a:rPr lang="en-US" sz="1333" b="1" dirty="0"/>
                <a:t>Save</a:t>
              </a:r>
              <a:r>
                <a:rPr lang="en-US" sz="1333" dirty="0"/>
                <a:t> the file and create/revise content as described to the left.</a:t>
              </a:r>
              <a:endParaRPr lang="en-US" sz="1667" dirty="0"/>
            </a:p>
          </p:txBody>
        </p:sp>
        <p:grpSp>
          <p:nvGrpSpPr>
            <p:cNvPr id="8" name="Group 7"/>
            <p:cNvGrpSpPr/>
            <p:nvPr/>
          </p:nvGrpSpPr>
          <p:grpSpPr>
            <a:xfrm>
              <a:off x="847007" y="4330025"/>
              <a:ext cx="1660406" cy="1158940"/>
              <a:chOff x="10379951" y="1783009"/>
              <a:chExt cx="2272273" cy="1586015"/>
            </a:xfrm>
          </p:grpSpPr>
          <p:pic>
            <p:nvPicPr>
              <p:cNvPr id="6" name="Picture 5"/>
              <p:cNvPicPr>
                <a:picLocks noChangeAspect="1"/>
              </p:cNvPicPr>
              <p:nvPr/>
            </p:nvPicPr>
            <p:blipFill>
              <a:blip r:embed="rId3"/>
              <a:stretch>
                <a:fillRect/>
              </a:stretch>
            </p:blipFill>
            <p:spPr>
              <a:xfrm>
                <a:off x="10379951" y="1783009"/>
                <a:ext cx="2272273" cy="1586015"/>
              </a:xfrm>
              <a:prstGeom prst="rect">
                <a:avLst/>
              </a:prstGeom>
            </p:spPr>
          </p:pic>
          <p:sp>
            <p:nvSpPr>
              <p:cNvPr id="12" name="Rectangle 11"/>
              <p:cNvSpPr/>
              <p:nvPr/>
            </p:nvSpPr>
            <p:spPr bwMode="auto">
              <a:xfrm>
                <a:off x="10732088" y="2141307"/>
                <a:ext cx="518493" cy="463890"/>
              </a:xfrm>
              <a:prstGeom prst="rect">
                <a:avLst/>
              </a:prstGeom>
              <a:noFill/>
              <a:ln w="38100">
                <a:solidFill>
                  <a:schemeClr val="accent2"/>
                </a:solidFill>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52400" tIns="121920" rIns="152400" bIns="121920"/>
              <a:lstStyle/>
              <a:p>
                <a:pPr algn="ctr" defTabSz="777029">
                  <a:lnSpc>
                    <a:spcPct val="90000"/>
                  </a:lnSpc>
                  <a:defRPr/>
                </a:pPr>
                <a:endParaRPr lang="en-US" sz="2000" dirty="0">
                  <a:solidFill>
                    <a:schemeClr val="tx1"/>
                  </a:solidFill>
                  <a:ea typeface="Amazon Ember" panose="020B0603020204020204" pitchFamily="34" charset="0"/>
                  <a:cs typeface="Amazon Ember" panose="020B0603020204020204" pitchFamily="34" charset="0"/>
                </a:endParaRPr>
              </a:p>
            </p:txBody>
          </p:sp>
        </p:grpSp>
      </p:grpSp>
      <p:sp>
        <p:nvSpPr>
          <p:cNvPr id="20" name="TextBox 19"/>
          <p:cNvSpPr txBox="1"/>
          <p:nvPr/>
        </p:nvSpPr>
        <p:spPr>
          <a:xfrm>
            <a:off x="342299" y="1210032"/>
            <a:ext cx="5172983" cy="2638736"/>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use this template </a:t>
            </a:r>
            <a:br>
              <a:rPr lang="en-US" sz="1667" dirty="0"/>
            </a:br>
            <a:r>
              <a:rPr lang="en-US" sz="1667" dirty="0"/>
              <a:t>to create a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new slide deck</a:t>
            </a:r>
            <a:r>
              <a:rPr lang="en-US" sz="1667" dirty="0"/>
              <a:t>:</a:t>
            </a:r>
          </a:p>
          <a:p>
            <a:pPr marL="242084" indent="-242084">
              <a:lnSpc>
                <a:spcPct val="90000"/>
              </a:lnSpc>
              <a:spcAft>
                <a:spcPts val="250"/>
              </a:spcAft>
              <a:buFont typeface="+mj-lt"/>
              <a:buAutoNum type="arabicPeriod"/>
            </a:pPr>
            <a:r>
              <a:rPr lang="en-US" sz="1333" dirty="0"/>
              <a:t>Enter your content on the blank slides and delete any unneeded or hidden slides.</a:t>
            </a:r>
          </a:p>
          <a:p>
            <a:pPr marL="242084" indent="-242084">
              <a:lnSpc>
                <a:spcPct val="90000"/>
              </a:lnSpc>
              <a:spcAft>
                <a:spcPts val="250"/>
              </a:spcAft>
              <a:buFont typeface="+mj-lt"/>
              <a:buAutoNum type="arabicPeriod"/>
            </a:pPr>
            <a:r>
              <a:rPr lang="en-US" sz="1333" dirty="0"/>
              <a:t>If you want to add more slides, on the </a:t>
            </a:r>
            <a:r>
              <a:rPr lang="en-US" sz="1333" b="1" dirty="0"/>
              <a:t>Insert</a:t>
            </a:r>
            <a:r>
              <a:rPr lang="en-US" sz="1333" dirty="0"/>
              <a:t> tab, select the little arrow under </a:t>
            </a:r>
            <a:r>
              <a:rPr lang="en-US" sz="1333" b="1" dirty="0"/>
              <a:t>New Slide</a:t>
            </a:r>
            <a:r>
              <a:rPr lang="en-US" sz="1333" dirty="0"/>
              <a:t>, and then select your desired layout from the options displayed (shown below). Fill out your slide content using the preformatted context placeholders.</a:t>
            </a:r>
          </a:p>
          <a:p>
            <a:pPr marL="242084" indent="-242084">
              <a:lnSpc>
                <a:spcPct val="90000"/>
              </a:lnSpc>
              <a:spcAft>
                <a:spcPts val="250"/>
              </a:spcAft>
              <a:buFont typeface="+mj-lt"/>
              <a:buAutoNum type="arabicPeriod"/>
            </a:pPr>
            <a:r>
              <a:rPr lang="en-US" sz="1333" dirty="0"/>
              <a:t>End the deck with the Thank You slide and then the Survey Reminder slide layouts.</a:t>
            </a:r>
          </a:p>
        </p:txBody>
      </p:sp>
      <p:pic>
        <p:nvPicPr>
          <p:cNvPr id="3" name="Picture 2"/>
          <p:cNvPicPr>
            <a:picLocks noChangeAspect="1"/>
          </p:cNvPicPr>
          <p:nvPr/>
        </p:nvPicPr>
        <p:blipFill>
          <a:blip r:embed="rId4"/>
          <a:stretch>
            <a:fillRect/>
          </a:stretch>
        </p:blipFill>
        <p:spPr>
          <a:xfrm>
            <a:off x="7195725" y="4002111"/>
            <a:ext cx="1982108" cy="328163"/>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787400" y="4496328"/>
            <a:ext cx="2186323" cy="800219"/>
          </a:xfrm>
          <a:prstGeom prst="rect">
            <a:avLst/>
          </a:prstGeom>
          <a:noFill/>
        </p:spPr>
        <p:txBody>
          <a:bodyPr wrap="squar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mj-lt"/>
              </a:rPr>
              <a:t>29 available </a:t>
            </a:r>
            <a:br>
              <a:rPr lang="en-US" sz="2000" dirty="0">
                <a:gradFill>
                  <a:gsLst>
                    <a:gs pos="2917">
                      <a:schemeClr val="tx1"/>
                    </a:gs>
                    <a:gs pos="30000">
                      <a:schemeClr val="tx1"/>
                    </a:gs>
                  </a:gsLst>
                  <a:lin ang="5400000" scaled="0"/>
                </a:gradFill>
                <a:latin typeface="+mj-lt"/>
              </a:rPr>
            </a:br>
            <a:r>
              <a:rPr lang="en-US" sz="2000" dirty="0">
                <a:gradFill>
                  <a:gsLst>
                    <a:gs pos="2917">
                      <a:schemeClr val="tx1"/>
                    </a:gs>
                    <a:gs pos="30000">
                      <a:schemeClr val="tx1"/>
                    </a:gs>
                  </a:gsLst>
                  <a:lin ang="5400000" scaled="0"/>
                </a:gradFill>
                <a:latin typeface="+mj-lt"/>
              </a:rPr>
              <a:t>slide layouts</a:t>
            </a:r>
          </a:p>
        </p:txBody>
      </p:sp>
      <p:cxnSp>
        <p:nvCxnSpPr>
          <p:cNvPr id="14" name="Straight Connector 13">
            <a:extLst>
              <a:ext uri="{FF2B5EF4-FFF2-40B4-BE49-F238E27FC236}">
                <a16:creationId xmlns:a16="http://schemas.microsoft.com/office/drawing/2014/main" id="{5B28192E-BED8-44C3-91BC-C2AC1B9F66F1}"/>
              </a:ext>
            </a:extLst>
          </p:cNvPr>
          <p:cNvCxnSpPr/>
          <p:nvPr/>
        </p:nvCxnSpPr>
        <p:spPr>
          <a:xfrm>
            <a:off x="5980620" y="1210032"/>
            <a:ext cx="0" cy="5038403"/>
          </a:xfrm>
          <a:prstGeom prst="line">
            <a:avLst/>
          </a:prstGeom>
          <a:ln w="19050" cap="rnd">
            <a:gradFill>
              <a:gsLst>
                <a:gs pos="0">
                  <a:schemeClr val="accent6"/>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9CDBF42-AB2D-4724-8896-3788F46A69AA}"/>
              </a:ext>
            </a:extLst>
          </p:cNvPr>
          <p:cNvGrpSpPr/>
          <p:nvPr/>
        </p:nvGrpSpPr>
        <p:grpSpPr>
          <a:xfrm>
            <a:off x="3250120" y="3928935"/>
            <a:ext cx="1678250" cy="1922631"/>
            <a:chOff x="3250120" y="3900441"/>
            <a:chExt cx="1678250" cy="1922631"/>
          </a:xfrm>
        </p:grpSpPr>
        <p:pic>
          <p:nvPicPr>
            <p:cNvPr id="7" name="Picture 6">
              <a:extLst>
                <a:ext uri="{FF2B5EF4-FFF2-40B4-BE49-F238E27FC236}">
                  <a16:creationId xmlns:a16="http://schemas.microsoft.com/office/drawing/2014/main" id="{8E65F42F-5793-4813-845C-567F4D6E6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20" y="3900441"/>
              <a:ext cx="1678250" cy="1922631"/>
            </a:xfrm>
            <a:prstGeom prst="rect">
              <a:avLst/>
            </a:prstGeom>
          </p:spPr>
        </p:pic>
        <p:sp>
          <p:nvSpPr>
            <p:cNvPr id="15" name="Rectangle 14">
              <a:extLst>
                <a:ext uri="{FF2B5EF4-FFF2-40B4-BE49-F238E27FC236}">
                  <a16:creationId xmlns:a16="http://schemas.microsoft.com/office/drawing/2014/main" id="{21ED9811-CF94-4304-9FF1-FBD4AF826D17}"/>
                </a:ext>
              </a:extLst>
            </p:cNvPr>
            <p:cNvSpPr/>
            <p:nvPr/>
          </p:nvSpPr>
          <p:spPr>
            <a:xfrm>
              <a:off x="4596243" y="5499100"/>
              <a:ext cx="332127" cy="279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p>
          </p:txBody>
        </p:sp>
      </p:grpSp>
    </p:spTree>
    <p:extLst>
      <p:ext uri="{BB962C8B-B14F-4D97-AF65-F5344CB8AC3E}">
        <p14:creationId xmlns:p14="http://schemas.microsoft.com/office/powerpoint/2010/main" val="1408526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490133" y="4220255"/>
            <a:ext cx="9101667" cy="1693333"/>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Font guidance</a:t>
            </a:r>
          </a:p>
        </p:txBody>
      </p:sp>
      <p:sp>
        <p:nvSpPr>
          <p:cNvPr id="7" name="Rectangle 6"/>
          <p:cNvSpPr/>
          <p:nvPr/>
        </p:nvSpPr>
        <p:spPr>
          <a:xfrm>
            <a:off x="451305" y="1464681"/>
            <a:ext cx="4894791" cy="2454903"/>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family</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Only use the </a:t>
            </a:r>
            <a:r>
              <a:rPr lang="en-US" sz="1667" dirty="0">
                <a:solidFill>
                  <a:schemeClr val="accent4"/>
                </a:solidFill>
                <a:ea typeface="Amazon Ember" panose="020B0603020204020204" pitchFamily="34" charset="0"/>
                <a:cs typeface="Amazon Ember" panose="020B0603020204020204" pitchFamily="34" charset="0"/>
              </a:rPr>
              <a:t>Amazon Ember font family </a:t>
            </a:r>
            <a:r>
              <a:rPr lang="en-US" sz="1667" dirty="0">
                <a:ea typeface="Amazon Ember" panose="020B0603020204020204" pitchFamily="34" charset="0"/>
                <a:cs typeface="Amazon Ember" panose="020B0603020204020204" pitchFamily="34" charset="0"/>
              </a:rPr>
              <a:t>(with the exception of code, which should use </a:t>
            </a:r>
            <a:br>
              <a:rPr lang="en-US" sz="1667" dirty="0">
                <a:ea typeface="Amazon Ember" panose="020B0603020204020204" pitchFamily="34" charset="0"/>
                <a:cs typeface="Amazon Ember" panose="020B0603020204020204" pitchFamily="34" charset="0"/>
              </a:rPr>
            </a:br>
            <a:r>
              <a:rPr lang="en-US" sz="1667" dirty="0">
                <a:solidFill>
                  <a:schemeClr val="accent4"/>
                </a:solidFill>
                <a:latin typeface="Lucida Console" panose="020B0609040504020204" pitchFamily="49" charset="0"/>
                <a:ea typeface="Amazon Ember" panose="020B0603020204020204" pitchFamily="34" charset="0"/>
                <a:cs typeface="Amazon Ember" panose="020B0603020204020204" pitchFamily="34" charset="0"/>
              </a:rPr>
              <a:t>Lucida Console</a:t>
            </a:r>
            <a:r>
              <a:rPr lang="en-US" sz="1667" dirty="0">
                <a:ea typeface="Amazon Ember" panose="020B0603020204020204" pitchFamily="34" charset="0"/>
                <a:cs typeface="Amazon Ember" panose="020B0603020204020204" pitchFamily="34" charset="0"/>
              </a:rPr>
              <a:t>). </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b="1" dirty="0">
                <a:solidFill>
                  <a:schemeClr val="accent4"/>
                </a:solidFill>
                <a:ea typeface="Amazon Ember" panose="020B0603020204020204" pitchFamily="34" charset="0"/>
                <a:cs typeface="Amazon Ember" panose="020B0603020204020204" pitchFamily="34" charset="0"/>
              </a:rPr>
              <a:t>Amazon Ember Display in bold</a:t>
            </a:r>
            <a:r>
              <a:rPr lang="en-US" sz="1667" dirty="0">
                <a:solidFill>
                  <a:schemeClr val="accent4"/>
                </a:solidFill>
                <a:ea typeface="Amazon Ember" panose="020B0603020204020204" pitchFamily="34" charset="0"/>
                <a:cs typeface="Amazon Ember" panose="020B0603020204020204" pitchFamily="34" charset="0"/>
              </a:rPr>
              <a:t> </a:t>
            </a:r>
            <a:r>
              <a:rPr lang="en-US" sz="1667" dirty="0">
                <a:ea typeface="Amazon Ember" panose="020B0603020204020204" pitchFamily="34" charset="0"/>
                <a:cs typeface="Amazon Ember" panose="020B0603020204020204" pitchFamily="34" charset="0"/>
              </a:rPr>
              <a:t>for titles, sentence case (sentence-style capitalization).</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dirty="0">
                <a:solidFill>
                  <a:schemeClr val="accent4"/>
                </a:solidFill>
                <a:ea typeface="Amazon Ember" panose="020B0603020204020204" pitchFamily="34" charset="0"/>
                <a:cs typeface="Amazon Ember" panose="020B0603020204020204" pitchFamily="34" charset="0"/>
              </a:rPr>
              <a:t>Amazon Ember Display </a:t>
            </a:r>
            <a:r>
              <a:rPr lang="en-US" sz="1667" dirty="0">
                <a:ea typeface="Amazon Ember" panose="020B0603020204020204" pitchFamily="34" charset="0"/>
                <a:cs typeface="Amazon Ember" panose="020B0603020204020204" pitchFamily="34" charset="0"/>
              </a:rPr>
              <a:t>for slide text, sentence case.</a:t>
            </a:r>
          </a:p>
        </p:txBody>
      </p:sp>
      <p:sp>
        <p:nvSpPr>
          <p:cNvPr id="9" name="Rectangle 8"/>
          <p:cNvSpPr/>
          <p:nvPr/>
        </p:nvSpPr>
        <p:spPr>
          <a:xfrm>
            <a:off x="6096053" y="1464681"/>
            <a:ext cx="5426983" cy="1710918"/>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styling</a:t>
            </a:r>
          </a:p>
          <a:p>
            <a:pPr>
              <a:spcAft>
                <a:spcPts val="667"/>
              </a:spcAft>
            </a:pPr>
            <a:r>
              <a:rPr lang="en-US" sz="1667" dirty="0"/>
              <a:t>Do not underline text that is not </a:t>
            </a:r>
            <a:r>
              <a:rPr lang="en-US" sz="1667" dirty="0">
                <a:solidFill>
                  <a:srgbClr val="5DADFD"/>
                </a:solidFill>
                <a:hlinkClick r:id="rId3">
                  <a:extLst>
                    <a:ext uri="{A12FA001-AC4F-418D-AE19-62706E023703}">
                      <ahyp:hlinkClr xmlns:ahyp="http://schemas.microsoft.com/office/drawing/2018/hyperlinkcolor" val="tx"/>
                    </a:ext>
                  </a:extLst>
                </a:hlinkClick>
              </a:rPr>
              <a:t>a hyperlink</a:t>
            </a:r>
            <a:r>
              <a:rPr lang="en-US" sz="1667" dirty="0"/>
              <a:t>.</a:t>
            </a:r>
          </a:p>
          <a:p>
            <a:pPr>
              <a:spcAft>
                <a:spcPts val="667"/>
              </a:spcAft>
            </a:pPr>
            <a:r>
              <a:rPr lang="en-US" sz="1667" dirty="0"/>
              <a:t>Use font sizes that are at least 20 pt. for slide text and at least 12 pt. for diagrams.</a:t>
            </a:r>
          </a:p>
          <a:p>
            <a:pPr>
              <a:spcAft>
                <a:spcPts val="667"/>
              </a:spcAft>
            </a:pPr>
            <a:r>
              <a:rPr lang="en-US" sz="1667" dirty="0"/>
              <a:t>If using color for </a:t>
            </a:r>
            <a:r>
              <a:rPr lang="en-US" sz="1667" b="1" dirty="0">
                <a:solidFill>
                  <a:schemeClr val="accent4"/>
                </a:solidFill>
              </a:rPr>
              <a:t>emphasis</a:t>
            </a:r>
            <a:r>
              <a:rPr lang="en-US" sz="1667" dirty="0"/>
              <a:t> in text, use bold as well.</a:t>
            </a:r>
          </a:p>
        </p:txBody>
      </p:sp>
      <p:sp>
        <p:nvSpPr>
          <p:cNvPr id="12" name="TextBox 11"/>
          <p:cNvSpPr txBox="1"/>
          <p:nvPr/>
        </p:nvSpPr>
        <p:spPr>
          <a:xfrm>
            <a:off x="7120467" y="5113370"/>
            <a:ext cx="3397692" cy="800219"/>
          </a:xfrm>
          <a:prstGeom prst="rect">
            <a:avLst/>
          </a:prstGeom>
          <a:noFill/>
        </p:spPr>
        <p:txBody>
          <a:bodyPr wrap="square" lIns="152400" tIns="121920" rIns="152400" bIns="121920" rtlCol="0">
            <a:spAutoFit/>
          </a:bodyPr>
          <a:lstStyle/>
          <a:p>
            <a:pPr>
              <a:lnSpc>
                <a:spcPct val="90000"/>
              </a:lnSpc>
              <a:spcAft>
                <a:spcPts val="1500"/>
              </a:spcAft>
            </a:pPr>
            <a:r>
              <a:rPr lang="en-US" sz="2000" dirty="0">
                <a:gradFill>
                  <a:gsLst>
                    <a:gs pos="2917">
                      <a:schemeClr val="tx1"/>
                    </a:gs>
                    <a:gs pos="30000">
                      <a:schemeClr val="tx1"/>
                    </a:gs>
                  </a:gsLst>
                  <a:lin ang="5400000" scaled="0"/>
                </a:gradFill>
              </a:rPr>
              <a:t>If not, contact the event manager for a font pack.</a:t>
            </a:r>
          </a:p>
        </p:txBody>
      </p:sp>
      <p:sp>
        <p:nvSpPr>
          <p:cNvPr id="15" name="TextBox 14"/>
          <p:cNvSpPr txBox="1"/>
          <p:nvPr/>
        </p:nvSpPr>
        <p:spPr>
          <a:xfrm>
            <a:off x="1673841" y="4835809"/>
            <a:ext cx="2654903" cy="892424"/>
          </a:xfrm>
          <a:prstGeom prst="rect">
            <a:avLst/>
          </a:prstGeom>
          <a:solidFill>
            <a:schemeClr val="tx1"/>
          </a:solidFill>
        </p:spPr>
        <p:txBody>
          <a:bodyPr wrap="square" lIns="152400" tIns="121920" rIns="152400" bIns="121920" rtlCol="0">
            <a:spAutoFit/>
          </a:bodyPr>
          <a:lstStyle/>
          <a:p>
            <a:pPr>
              <a:lnSpc>
                <a:spcPct val="90000"/>
              </a:lnSpc>
              <a:spcAft>
                <a:spcPts val="1500"/>
              </a:spcAft>
            </a:pPr>
            <a:r>
              <a:rPr lang="en-US" sz="2333" dirty="0">
                <a:solidFill>
                  <a:schemeClr val="bg1"/>
                </a:solidFill>
              </a:rPr>
              <a:t>Multiple Amazon EC2 instances</a:t>
            </a:r>
          </a:p>
        </p:txBody>
      </p:sp>
      <p:sp>
        <p:nvSpPr>
          <p:cNvPr id="19" name="TextBox 18"/>
          <p:cNvSpPr txBox="1"/>
          <p:nvPr/>
        </p:nvSpPr>
        <p:spPr>
          <a:xfrm>
            <a:off x="2494963" y="4220255"/>
            <a:ext cx="378148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Do these fonts match?</a:t>
            </a:r>
          </a:p>
        </p:txBody>
      </p:sp>
      <p:grpSp>
        <p:nvGrpSpPr>
          <p:cNvPr id="25" name="Group 24"/>
          <p:cNvGrpSpPr/>
          <p:nvPr/>
        </p:nvGrpSpPr>
        <p:grpSpPr>
          <a:xfrm>
            <a:off x="2052562" y="4458956"/>
            <a:ext cx="451305" cy="376853"/>
            <a:chOff x="1233714" y="6352212"/>
            <a:chExt cx="541566" cy="452223"/>
          </a:xfrm>
        </p:grpSpPr>
        <p:cxnSp>
          <p:nvCxnSpPr>
            <p:cNvPr id="21" name="Straight Arrow Connector 20"/>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6253022" y="4458956"/>
            <a:ext cx="451305" cy="376853"/>
            <a:chOff x="1233714" y="6352212"/>
            <a:chExt cx="541566" cy="452223"/>
          </a:xfrm>
        </p:grpSpPr>
        <p:cxnSp>
          <p:nvCxnSpPr>
            <p:cNvPr id="27" name="Straight Arrow Connector 26"/>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22CFE23-BA43-4644-A7F2-882B2FC68F14}"/>
              </a:ext>
            </a:extLst>
          </p:cNvPr>
          <p:cNvPicPr>
            <a:picLocks noChangeAspect="1"/>
          </p:cNvPicPr>
          <p:nvPr/>
        </p:nvPicPr>
        <p:blipFill rotWithShape="1">
          <a:blip r:embed="rId4"/>
          <a:srcRect t="2152" b="4954"/>
          <a:stretch/>
        </p:blipFill>
        <p:spPr>
          <a:xfrm>
            <a:off x="4392270" y="4835809"/>
            <a:ext cx="2727960" cy="891892"/>
          </a:xfrm>
          <a:prstGeom prst="rect">
            <a:avLst/>
          </a:prstGeom>
        </p:spPr>
      </p:pic>
      <p:cxnSp>
        <p:nvCxnSpPr>
          <p:cNvPr id="16" name="Straight Connector 15">
            <a:extLst>
              <a:ext uri="{FF2B5EF4-FFF2-40B4-BE49-F238E27FC236}">
                <a16:creationId xmlns:a16="http://schemas.microsoft.com/office/drawing/2014/main" id="{5B6BEC8B-F5DA-F544-BF1D-0006363169C6}"/>
              </a:ext>
            </a:extLst>
          </p:cNvPr>
          <p:cNvCxnSpPr>
            <a:cxnSpLocks/>
          </p:cNvCxnSpPr>
          <p:nvPr/>
        </p:nvCxnSpPr>
        <p:spPr>
          <a:xfrm>
            <a:off x="5552357" y="1210032"/>
            <a:ext cx="0" cy="2898981"/>
          </a:xfrm>
          <a:prstGeom prst="line">
            <a:avLst/>
          </a:prstGeom>
          <a:ln w="19050" cap="rnd">
            <a:gradFill>
              <a:gsLst>
                <a:gs pos="0">
                  <a:schemeClr val="accent4"/>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726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04F7-176D-44E9-A4CD-1BE3214B5019}"/>
              </a:ext>
            </a:extLst>
          </p:cNvPr>
          <p:cNvSpPr>
            <a:spLocks noGrp="1"/>
          </p:cNvSpPr>
          <p:nvPr>
            <p:ph type="title"/>
          </p:nvPr>
        </p:nvSpPr>
        <p:spPr/>
        <p:txBody>
          <a:bodyPr/>
          <a:lstStyle/>
          <a:p>
            <a:r>
              <a:rPr lang="en-US"/>
              <a:t>Visual accessibility guidelines</a:t>
            </a:r>
            <a:endParaRPr lang="en-US" dirty="0"/>
          </a:p>
        </p:txBody>
      </p:sp>
      <p:sp>
        <p:nvSpPr>
          <p:cNvPr id="3" name="TextBox 2">
            <a:extLst>
              <a:ext uri="{FF2B5EF4-FFF2-40B4-BE49-F238E27FC236}">
                <a16:creationId xmlns:a16="http://schemas.microsoft.com/office/drawing/2014/main" id="{23AC023F-43DE-482B-A1BA-AE8BA2F1C018}"/>
              </a:ext>
            </a:extLst>
          </p:cNvPr>
          <p:cNvSpPr txBox="1"/>
          <p:nvPr/>
        </p:nvSpPr>
        <p:spPr>
          <a:xfrm>
            <a:off x="449200" y="1482549"/>
            <a:ext cx="4981575" cy="3785652"/>
          </a:xfrm>
          <a:prstGeom prst="rect">
            <a:avLst/>
          </a:prstGeom>
          <a:noFill/>
        </p:spPr>
        <p:txBody>
          <a:bodyPr wrap="square" lIns="0" rtlCol="0">
            <a:spAutoFit/>
          </a:bodyPr>
          <a:lstStyle/>
          <a:p>
            <a:r>
              <a:rPr lang="en-US" sz="1600" dirty="0"/>
              <a:t>For visibility, use a minimum 20 </a:t>
            </a:r>
            <a:r>
              <a:rPr lang="en-US" sz="1600" dirty="0" err="1"/>
              <a:t>pt</a:t>
            </a:r>
            <a:r>
              <a:rPr lang="en-US" sz="1600" dirty="0"/>
              <a:t> for slide text and 12 </a:t>
            </a:r>
            <a:r>
              <a:rPr lang="en-US" sz="1600" dirty="0" err="1"/>
              <a:t>pt</a:t>
            </a:r>
            <a:r>
              <a:rPr lang="en-US" sz="1600" dirty="0"/>
              <a:t> for diagrams. For lines, use a minimum 1.5 </a:t>
            </a:r>
            <a:r>
              <a:rPr lang="en-US" sz="1600" dirty="0" err="1"/>
              <a:t>pt</a:t>
            </a:r>
            <a:r>
              <a:rPr lang="en-US" sz="1600" dirty="0"/>
              <a:t> line weight. </a:t>
            </a:r>
          </a:p>
          <a:p>
            <a:endParaRPr lang="en-US" sz="1600" dirty="0"/>
          </a:p>
          <a:p>
            <a:r>
              <a:rPr lang="en-US" sz="1600" dirty="0"/>
              <a:t>Color also affects visibility. Text (or lines) and the background should have a contrast ratio of </a:t>
            </a:r>
            <a:r>
              <a:rPr lang="en-US" sz="1600" dirty="0">
                <a:hlinkClick r:id="rId2"/>
              </a:rPr>
              <a:t>at least 4.5:1</a:t>
            </a:r>
            <a:r>
              <a:rPr lang="en-US" sz="1600" dirty="0"/>
              <a:t>. Generally, white or black on a strongly contrasting background is the best choice. This slide shows some color choices with good contrast and some color choices with poor contrast.</a:t>
            </a:r>
          </a:p>
          <a:p>
            <a:endParaRPr lang="en-US" sz="1600" dirty="0"/>
          </a:p>
          <a:p>
            <a:r>
              <a:rPr lang="en-US" sz="1600" dirty="0"/>
              <a:t>Avoid using color as a sole indicator of difference (for example, use labels in addition to color to differentiate lines).</a:t>
            </a:r>
          </a:p>
          <a:p>
            <a:endParaRPr lang="en-US" sz="1600" dirty="0"/>
          </a:p>
        </p:txBody>
      </p:sp>
      <p:sp>
        <p:nvSpPr>
          <p:cNvPr id="39" name="Rectangle 38">
            <a:extLst>
              <a:ext uri="{FF2B5EF4-FFF2-40B4-BE49-F238E27FC236}">
                <a16:creationId xmlns:a16="http://schemas.microsoft.com/office/drawing/2014/main" id="{01734442-0BA9-4CE4-B051-F51653A6C29F}"/>
              </a:ext>
            </a:extLst>
          </p:cNvPr>
          <p:cNvSpPr/>
          <p:nvPr/>
        </p:nvSpPr>
        <p:spPr>
          <a:xfrm>
            <a:off x="5962650" y="1362075"/>
            <a:ext cx="5572125" cy="2231355"/>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5572D6E-B387-46E2-A922-7989BED84D43}"/>
              </a:ext>
            </a:extLst>
          </p:cNvPr>
          <p:cNvSpPr txBox="1"/>
          <p:nvPr/>
        </p:nvSpPr>
        <p:spPr>
          <a:xfrm>
            <a:off x="6149727" y="1680084"/>
            <a:ext cx="1610290" cy="646331"/>
          </a:xfrm>
          <a:prstGeom prst="rect">
            <a:avLst/>
          </a:prstGeom>
          <a:noFill/>
        </p:spPr>
        <p:txBody>
          <a:bodyPr wrap="square" lIns="0" rtlCol="0">
            <a:spAutoFit/>
          </a:bodyPr>
          <a:lstStyle/>
          <a:p>
            <a:pPr algn="l"/>
            <a:r>
              <a:rPr lang="en-US" dirty="0">
                <a:latin typeface="+mj-lt"/>
              </a:rPr>
              <a:t>Visible color combos</a:t>
            </a:r>
          </a:p>
        </p:txBody>
      </p:sp>
      <p:sp>
        <p:nvSpPr>
          <p:cNvPr id="41" name="Rectangle 40">
            <a:extLst>
              <a:ext uri="{FF2B5EF4-FFF2-40B4-BE49-F238E27FC236}">
                <a16:creationId xmlns:a16="http://schemas.microsoft.com/office/drawing/2014/main" id="{C076C7E9-A1BF-4F1F-8A67-6314008A687D}"/>
              </a:ext>
            </a:extLst>
          </p:cNvPr>
          <p:cNvSpPr/>
          <p:nvPr/>
        </p:nvSpPr>
        <p:spPr>
          <a:xfrm>
            <a:off x="5962650" y="3773523"/>
            <a:ext cx="5572125" cy="2580781"/>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A43E57DC-DBF5-459C-AD87-B7769C7B2590}"/>
              </a:ext>
            </a:extLst>
          </p:cNvPr>
          <p:cNvSpPr txBox="1"/>
          <p:nvPr/>
        </p:nvSpPr>
        <p:spPr>
          <a:xfrm>
            <a:off x="6149727" y="4566035"/>
            <a:ext cx="1600959" cy="646331"/>
          </a:xfrm>
          <a:prstGeom prst="rect">
            <a:avLst/>
          </a:prstGeom>
          <a:noFill/>
        </p:spPr>
        <p:txBody>
          <a:bodyPr wrap="square" lIns="0" rtlCol="0">
            <a:spAutoFit/>
          </a:bodyPr>
          <a:lstStyle/>
          <a:p>
            <a:pPr algn="l"/>
            <a:r>
              <a:rPr lang="en-US" dirty="0">
                <a:latin typeface="+mj-lt"/>
              </a:rPr>
              <a:t>Color combos to avoid</a:t>
            </a:r>
          </a:p>
        </p:txBody>
      </p:sp>
      <p:sp>
        <p:nvSpPr>
          <p:cNvPr id="43" name="Pass Row 1, Column 5">
            <a:extLst>
              <a:ext uri="{FF2B5EF4-FFF2-40B4-BE49-F238E27FC236}">
                <a16:creationId xmlns:a16="http://schemas.microsoft.com/office/drawing/2014/main" id="{EBE15EAC-C36A-4B07-B0F6-4C6F518BDA47}"/>
              </a:ext>
            </a:extLst>
          </p:cNvPr>
          <p:cNvSpPr/>
          <p:nvPr/>
        </p:nvSpPr>
        <p:spPr>
          <a:xfrm>
            <a:off x="8274407" y="1684879"/>
            <a:ext cx="324358" cy="232537"/>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21.0</a:t>
            </a:r>
          </a:p>
        </p:txBody>
      </p:sp>
      <p:sp>
        <p:nvSpPr>
          <p:cNvPr id="45" name="Pass Row 1, Column 6">
            <a:extLst>
              <a:ext uri="{FF2B5EF4-FFF2-40B4-BE49-F238E27FC236}">
                <a16:creationId xmlns:a16="http://schemas.microsoft.com/office/drawing/2014/main" id="{BAE145BB-8355-443E-9679-79FC9DAC2911}"/>
              </a:ext>
            </a:extLst>
          </p:cNvPr>
          <p:cNvSpPr/>
          <p:nvPr/>
        </p:nvSpPr>
        <p:spPr>
          <a:xfrm>
            <a:off x="8713065" y="1684879"/>
            <a:ext cx="324358" cy="232537"/>
          </a:xfrm>
          <a:prstGeom prst="rect">
            <a:avLst/>
          </a:prstGeom>
          <a:solidFill>
            <a:schemeClr val="tx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13.1</a:t>
            </a:r>
          </a:p>
        </p:txBody>
      </p:sp>
      <p:sp>
        <p:nvSpPr>
          <p:cNvPr id="47" name="Pass Row 1, Column 8">
            <a:extLst>
              <a:ext uri="{FF2B5EF4-FFF2-40B4-BE49-F238E27FC236}">
                <a16:creationId xmlns:a16="http://schemas.microsoft.com/office/drawing/2014/main" id="{06C2CB27-289A-4949-BEFD-BB7F1F150EDF}"/>
              </a:ext>
            </a:extLst>
          </p:cNvPr>
          <p:cNvSpPr/>
          <p:nvPr/>
        </p:nvSpPr>
        <p:spPr>
          <a:xfrm>
            <a:off x="9151724" y="1684879"/>
            <a:ext cx="324358" cy="232537"/>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48" name="Pass Row 1, Column 9">
            <a:extLst>
              <a:ext uri="{FF2B5EF4-FFF2-40B4-BE49-F238E27FC236}">
                <a16:creationId xmlns:a16="http://schemas.microsoft.com/office/drawing/2014/main" id="{BBE50186-375C-4DD3-9E98-76A5F0BD6168}"/>
              </a:ext>
            </a:extLst>
          </p:cNvPr>
          <p:cNvSpPr/>
          <p:nvPr/>
        </p:nvSpPr>
        <p:spPr>
          <a:xfrm>
            <a:off x="9590380" y="1684879"/>
            <a:ext cx="324359" cy="232537"/>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9.2</a:t>
            </a:r>
          </a:p>
        </p:txBody>
      </p:sp>
      <p:sp>
        <p:nvSpPr>
          <p:cNvPr id="52" name="Pass Row 2, Column 1">
            <a:extLst>
              <a:ext uri="{FF2B5EF4-FFF2-40B4-BE49-F238E27FC236}">
                <a16:creationId xmlns:a16="http://schemas.microsoft.com/office/drawing/2014/main" id="{7B18BD06-4F2D-41EB-8CA9-71C7B7A2BFC0}"/>
              </a:ext>
            </a:extLst>
          </p:cNvPr>
          <p:cNvSpPr/>
          <p:nvPr/>
        </p:nvSpPr>
        <p:spPr>
          <a:xfrm>
            <a:off x="8274407" y="2025836"/>
            <a:ext cx="324358" cy="232537"/>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a:solidFill>
                  <a:schemeClr val="tx1"/>
                </a:solidFill>
                <a:latin typeface="+mj-lt"/>
              </a:rPr>
              <a:t>21.0</a:t>
            </a:r>
            <a:endParaRPr lang="en-US" sz="1100" dirty="0" err="1">
              <a:solidFill>
                <a:schemeClr val="tx1"/>
              </a:solidFill>
              <a:latin typeface="+mj-lt"/>
            </a:endParaRPr>
          </a:p>
        </p:txBody>
      </p:sp>
      <p:sp>
        <p:nvSpPr>
          <p:cNvPr id="56" name="Pass Row 2, Column 7">
            <a:extLst>
              <a:ext uri="{FF2B5EF4-FFF2-40B4-BE49-F238E27FC236}">
                <a16:creationId xmlns:a16="http://schemas.microsoft.com/office/drawing/2014/main" id="{222484AC-E4A9-4D64-A69A-5B8DCA4363AE}"/>
              </a:ext>
            </a:extLst>
          </p:cNvPr>
          <p:cNvSpPr/>
          <p:nvPr/>
        </p:nvSpPr>
        <p:spPr>
          <a:xfrm>
            <a:off x="8274407" y="3047568"/>
            <a:ext cx="324358"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4.6</a:t>
            </a:r>
          </a:p>
        </p:txBody>
      </p:sp>
      <p:sp>
        <p:nvSpPr>
          <p:cNvPr id="59" name="Pass Row 5, Column 1">
            <a:extLst>
              <a:ext uri="{FF2B5EF4-FFF2-40B4-BE49-F238E27FC236}">
                <a16:creationId xmlns:a16="http://schemas.microsoft.com/office/drawing/2014/main" id="{D4AAE453-F7A7-4A9E-A6CA-5F354FAB21FE}"/>
              </a:ext>
            </a:extLst>
          </p:cNvPr>
          <p:cNvSpPr/>
          <p:nvPr/>
        </p:nvSpPr>
        <p:spPr>
          <a:xfrm>
            <a:off x="8274407"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7.7</a:t>
            </a:r>
          </a:p>
        </p:txBody>
      </p:sp>
      <p:sp>
        <p:nvSpPr>
          <p:cNvPr id="78" name="Pass Row 8, Column 1">
            <a:extLst>
              <a:ext uri="{FF2B5EF4-FFF2-40B4-BE49-F238E27FC236}">
                <a16:creationId xmlns:a16="http://schemas.microsoft.com/office/drawing/2014/main" id="{92C08827-BBA6-4641-B74B-140D5C7C7637}"/>
              </a:ext>
            </a:extLst>
          </p:cNvPr>
          <p:cNvSpPr/>
          <p:nvPr/>
        </p:nvSpPr>
        <p:spPr>
          <a:xfrm>
            <a:off x="9151724"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10.8</a:t>
            </a:r>
          </a:p>
        </p:txBody>
      </p:sp>
      <p:sp>
        <p:nvSpPr>
          <p:cNvPr id="79" name="Pass Row 2, Column 3">
            <a:extLst>
              <a:ext uri="{FF2B5EF4-FFF2-40B4-BE49-F238E27FC236}">
                <a16:creationId xmlns:a16="http://schemas.microsoft.com/office/drawing/2014/main" id="{8EFD2AF7-9541-43D8-A609-F646B42660EE}"/>
              </a:ext>
            </a:extLst>
          </p:cNvPr>
          <p:cNvSpPr/>
          <p:nvPr/>
        </p:nvSpPr>
        <p:spPr>
          <a:xfrm>
            <a:off x="8713065" y="2025836"/>
            <a:ext cx="324358" cy="232537"/>
          </a:xfrm>
          <a:prstGeom prst="rect">
            <a:avLst/>
          </a:prstGeom>
          <a:solidFill>
            <a:schemeClr val="bg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12.6</a:t>
            </a:r>
          </a:p>
        </p:txBody>
      </p:sp>
      <p:sp>
        <p:nvSpPr>
          <p:cNvPr id="80" name="Pass Row 6, Column 1">
            <a:extLst>
              <a:ext uri="{FF2B5EF4-FFF2-40B4-BE49-F238E27FC236}">
                <a16:creationId xmlns:a16="http://schemas.microsoft.com/office/drawing/2014/main" id="{0BB8449A-69A6-4C8F-B113-B466D7C572DA}"/>
              </a:ext>
            </a:extLst>
          </p:cNvPr>
          <p:cNvSpPr/>
          <p:nvPr/>
        </p:nvSpPr>
        <p:spPr>
          <a:xfrm>
            <a:off x="8713065"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9.2</a:t>
            </a:r>
          </a:p>
        </p:txBody>
      </p:sp>
      <p:sp>
        <p:nvSpPr>
          <p:cNvPr id="81" name="Pass Row 1, Column 6">
            <a:extLst>
              <a:ext uri="{FF2B5EF4-FFF2-40B4-BE49-F238E27FC236}">
                <a16:creationId xmlns:a16="http://schemas.microsoft.com/office/drawing/2014/main" id="{552CBA52-66AD-4419-A74F-7513554D3314}"/>
              </a:ext>
            </a:extLst>
          </p:cNvPr>
          <p:cNvSpPr/>
          <p:nvPr/>
        </p:nvSpPr>
        <p:spPr>
          <a:xfrm>
            <a:off x="10030421" y="1684879"/>
            <a:ext cx="324358" cy="232537"/>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10.8</a:t>
            </a:r>
          </a:p>
        </p:txBody>
      </p:sp>
      <p:sp>
        <p:nvSpPr>
          <p:cNvPr id="82" name="Pass Row 1, Column 8">
            <a:extLst>
              <a:ext uri="{FF2B5EF4-FFF2-40B4-BE49-F238E27FC236}">
                <a16:creationId xmlns:a16="http://schemas.microsoft.com/office/drawing/2014/main" id="{66E8064B-6D2C-432C-8576-1B293A0B7B4F}"/>
              </a:ext>
            </a:extLst>
          </p:cNvPr>
          <p:cNvSpPr/>
          <p:nvPr/>
        </p:nvSpPr>
        <p:spPr>
          <a:xfrm>
            <a:off x="10469080" y="1684879"/>
            <a:ext cx="324358" cy="232537"/>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3" name="Pass Row 1, Column 9">
            <a:extLst>
              <a:ext uri="{FF2B5EF4-FFF2-40B4-BE49-F238E27FC236}">
                <a16:creationId xmlns:a16="http://schemas.microsoft.com/office/drawing/2014/main" id="{EE7EBD6B-83CE-48CD-AD4A-472EA47E6FAC}"/>
              </a:ext>
            </a:extLst>
          </p:cNvPr>
          <p:cNvSpPr/>
          <p:nvPr/>
        </p:nvSpPr>
        <p:spPr>
          <a:xfrm>
            <a:off x="10907736" y="1684879"/>
            <a:ext cx="324359" cy="232537"/>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4" name="Pass Row 5, Column 1">
            <a:extLst>
              <a:ext uri="{FF2B5EF4-FFF2-40B4-BE49-F238E27FC236}">
                <a16:creationId xmlns:a16="http://schemas.microsoft.com/office/drawing/2014/main" id="{9F1915C1-8443-4B08-BB38-9DF07EA7456B}"/>
              </a:ext>
            </a:extLst>
          </p:cNvPr>
          <p:cNvSpPr/>
          <p:nvPr/>
        </p:nvSpPr>
        <p:spPr>
          <a:xfrm>
            <a:off x="9584013"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7.7</a:t>
            </a:r>
          </a:p>
        </p:txBody>
      </p:sp>
      <p:sp>
        <p:nvSpPr>
          <p:cNvPr id="85" name="Pass Row 8, Column 1">
            <a:extLst>
              <a:ext uri="{FF2B5EF4-FFF2-40B4-BE49-F238E27FC236}">
                <a16:creationId xmlns:a16="http://schemas.microsoft.com/office/drawing/2014/main" id="{D232EEEA-E9A8-44BE-955A-EA5AA1CA3DAE}"/>
              </a:ext>
            </a:extLst>
          </p:cNvPr>
          <p:cNvSpPr/>
          <p:nvPr/>
        </p:nvSpPr>
        <p:spPr>
          <a:xfrm>
            <a:off x="10018891"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7.7</a:t>
            </a:r>
          </a:p>
        </p:txBody>
      </p:sp>
      <p:sp>
        <p:nvSpPr>
          <p:cNvPr id="86" name="Pass Row 6, Column 1">
            <a:extLst>
              <a:ext uri="{FF2B5EF4-FFF2-40B4-BE49-F238E27FC236}">
                <a16:creationId xmlns:a16="http://schemas.microsoft.com/office/drawing/2014/main" id="{6F4CFA57-8EF1-40FB-843A-352B93EF408E}"/>
              </a:ext>
            </a:extLst>
          </p:cNvPr>
          <p:cNvSpPr/>
          <p:nvPr/>
        </p:nvSpPr>
        <p:spPr>
          <a:xfrm>
            <a:off x="9151724" y="3047568"/>
            <a:ext cx="324358" cy="221404"/>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87" name="Pass Row 1, Column 9">
            <a:extLst>
              <a:ext uri="{FF2B5EF4-FFF2-40B4-BE49-F238E27FC236}">
                <a16:creationId xmlns:a16="http://schemas.microsoft.com/office/drawing/2014/main" id="{50C52900-72AC-4B75-BA03-BAE9CB98481A}"/>
              </a:ext>
            </a:extLst>
          </p:cNvPr>
          <p:cNvSpPr/>
          <p:nvPr/>
        </p:nvSpPr>
        <p:spPr>
          <a:xfrm>
            <a:off x="8713064" y="3047568"/>
            <a:ext cx="324359"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4.6</a:t>
            </a:r>
          </a:p>
        </p:txBody>
      </p:sp>
      <p:sp>
        <p:nvSpPr>
          <p:cNvPr id="88" name="TextBox 87">
            <a:extLst>
              <a:ext uri="{FF2B5EF4-FFF2-40B4-BE49-F238E27FC236}">
                <a16:creationId xmlns:a16="http://schemas.microsoft.com/office/drawing/2014/main" id="{244F944C-87D0-4FBB-B22A-F1AC99B58215}"/>
              </a:ext>
            </a:extLst>
          </p:cNvPr>
          <p:cNvSpPr txBox="1"/>
          <p:nvPr/>
        </p:nvSpPr>
        <p:spPr>
          <a:xfrm>
            <a:off x="6149727" y="2972986"/>
            <a:ext cx="2005542" cy="369332"/>
          </a:xfrm>
          <a:prstGeom prst="rect">
            <a:avLst/>
          </a:prstGeom>
          <a:noFill/>
        </p:spPr>
        <p:txBody>
          <a:bodyPr wrap="square" lIns="0" rtlCol="0">
            <a:spAutoFit/>
          </a:bodyPr>
          <a:lstStyle/>
          <a:p>
            <a:pPr algn="l"/>
            <a:r>
              <a:rPr lang="en-US" dirty="0">
                <a:latin typeface="+mj-lt"/>
              </a:rPr>
              <a:t>18 </a:t>
            </a:r>
            <a:r>
              <a:rPr lang="en-US" dirty="0" err="1">
                <a:latin typeface="+mj-lt"/>
              </a:rPr>
              <a:t>pt</a:t>
            </a:r>
            <a:r>
              <a:rPr lang="en-US" dirty="0">
                <a:latin typeface="+mj-lt"/>
              </a:rPr>
              <a:t>+ type only</a:t>
            </a:r>
          </a:p>
        </p:txBody>
      </p:sp>
      <p:sp>
        <p:nvSpPr>
          <p:cNvPr id="89" name="Pass Row 1, Column 5">
            <a:extLst>
              <a:ext uri="{FF2B5EF4-FFF2-40B4-BE49-F238E27FC236}">
                <a16:creationId xmlns:a16="http://schemas.microsoft.com/office/drawing/2014/main" id="{B6284DFD-0861-4A90-BB51-EBA141E1AFE5}"/>
              </a:ext>
            </a:extLst>
          </p:cNvPr>
          <p:cNvSpPr/>
          <p:nvPr/>
        </p:nvSpPr>
        <p:spPr>
          <a:xfrm>
            <a:off x="7835750" y="394856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2"/>
                </a:solidFill>
                <a:latin typeface="+mj-lt"/>
              </a:rPr>
              <a:t>1.6</a:t>
            </a:r>
          </a:p>
        </p:txBody>
      </p:sp>
      <p:sp>
        <p:nvSpPr>
          <p:cNvPr id="90" name="Pass Row 1, Column 6">
            <a:extLst>
              <a:ext uri="{FF2B5EF4-FFF2-40B4-BE49-F238E27FC236}">
                <a16:creationId xmlns:a16="http://schemas.microsoft.com/office/drawing/2014/main" id="{43CB2684-17CE-46E2-BD20-BCE7A56CBCB0}"/>
              </a:ext>
            </a:extLst>
          </p:cNvPr>
          <p:cNvSpPr/>
          <p:nvPr/>
        </p:nvSpPr>
        <p:spPr>
          <a:xfrm>
            <a:off x="8274408" y="394856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1.6</a:t>
            </a:r>
          </a:p>
        </p:txBody>
      </p:sp>
      <p:sp>
        <p:nvSpPr>
          <p:cNvPr id="91" name="Pass Row 1, Column 8">
            <a:extLst>
              <a:ext uri="{FF2B5EF4-FFF2-40B4-BE49-F238E27FC236}">
                <a16:creationId xmlns:a16="http://schemas.microsoft.com/office/drawing/2014/main" id="{DECCB65F-6F0D-469F-A7CE-0BDA04F1A3F2}"/>
              </a:ext>
            </a:extLst>
          </p:cNvPr>
          <p:cNvSpPr/>
          <p:nvPr/>
        </p:nvSpPr>
        <p:spPr>
          <a:xfrm>
            <a:off x="8713067" y="394856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2" name="Pass Row 1, Column 9">
            <a:extLst>
              <a:ext uri="{FF2B5EF4-FFF2-40B4-BE49-F238E27FC236}">
                <a16:creationId xmlns:a16="http://schemas.microsoft.com/office/drawing/2014/main" id="{20386840-78E1-48F2-A4EA-71C27471F611}"/>
              </a:ext>
            </a:extLst>
          </p:cNvPr>
          <p:cNvSpPr/>
          <p:nvPr/>
        </p:nvSpPr>
        <p:spPr>
          <a:xfrm>
            <a:off x="9151723" y="394856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3" name="Pass Row 1, Column 6">
            <a:extLst>
              <a:ext uri="{FF2B5EF4-FFF2-40B4-BE49-F238E27FC236}">
                <a16:creationId xmlns:a16="http://schemas.microsoft.com/office/drawing/2014/main" id="{0E51ED29-CC14-4BA0-94AD-F55F4D948261}"/>
              </a:ext>
            </a:extLst>
          </p:cNvPr>
          <p:cNvSpPr/>
          <p:nvPr/>
        </p:nvSpPr>
        <p:spPr>
          <a:xfrm>
            <a:off x="9591764" y="394856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2.0</a:t>
            </a:r>
          </a:p>
        </p:txBody>
      </p:sp>
      <p:sp>
        <p:nvSpPr>
          <p:cNvPr id="94" name="Pass Row 1, Column 8">
            <a:extLst>
              <a:ext uri="{FF2B5EF4-FFF2-40B4-BE49-F238E27FC236}">
                <a16:creationId xmlns:a16="http://schemas.microsoft.com/office/drawing/2014/main" id="{85227A33-7F7F-4B96-843B-CD985EB5DB85}"/>
              </a:ext>
            </a:extLst>
          </p:cNvPr>
          <p:cNvSpPr/>
          <p:nvPr/>
        </p:nvSpPr>
        <p:spPr>
          <a:xfrm>
            <a:off x="10030423" y="394856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5" name="Pass Row 1, Column 9">
            <a:extLst>
              <a:ext uri="{FF2B5EF4-FFF2-40B4-BE49-F238E27FC236}">
                <a16:creationId xmlns:a16="http://schemas.microsoft.com/office/drawing/2014/main" id="{ECC414C3-60E5-45B1-AE05-D139C1300632}"/>
              </a:ext>
            </a:extLst>
          </p:cNvPr>
          <p:cNvSpPr/>
          <p:nvPr/>
        </p:nvSpPr>
        <p:spPr>
          <a:xfrm>
            <a:off x="10469079" y="394856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6" name="Pass Row 1, Column 5">
            <a:extLst>
              <a:ext uri="{FF2B5EF4-FFF2-40B4-BE49-F238E27FC236}">
                <a16:creationId xmlns:a16="http://schemas.microsoft.com/office/drawing/2014/main" id="{52966C85-86DF-41AD-B756-C6AC7EA51740}"/>
              </a:ext>
            </a:extLst>
          </p:cNvPr>
          <p:cNvSpPr/>
          <p:nvPr/>
        </p:nvSpPr>
        <p:spPr>
          <a:xfrm>
            <a:off x="7835750" y="426381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2.3</a:t>
            </a:r>
          </a:p>
        </p:txBody>
      </p:sp>
      <p:sp>
        <p:nvSpPr>
          <p:cNvPr id="97" name="Pass Row 1, Column 6">
            <a:extLst>
              <a:ext uri="{FF2B5EF4-FFF2-40B4-BE49-F238E27FC236}">
                <a16:creationId xmlns:a16="http://schemas.microsoft.com/office/drawing/2014/main" id="{025D5200-2A86-47AF-86FE-DF950C15C90D}"/>
              </a:ext>
            </a:extLst>
          </p:cNvPr>
          <p:cNvSpPr/>
          <p:nvPr/>
        </p:nvSpPr>
        <p:spPr>
          <a:xfrm>
            <a:off x="8274408" y="426381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98" name="Pass Row 1, Column 8">
            <a:extLst>
              <a:ext uri="{FF2B5EF4-FFF2-40B4-BE49-F238E27FC236}">
                <a16:creationId xmlns:a16="http://schemas.microsoft.com/office/drawing/2014/main" id="{0DBFBA80-5060-4A2B-BC0C-80DA3F81FAFE}"/>
              </a:ext>
            </a:extLst>
          </p:cNvPr>
          <p:cNvSpPr/>
          <p:nvPr/>
        </p:nvSpPr>
        <p:spPr>
          <a:xfrm>
            <a:off x="8713067" y="426381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0.0</a:t>
            </a:r>
          </a:p>
        </p:txBody>
      </p:sp>
      <p:sp>
        <p:nvSpPr>
          <p:cNvPr id="99" name="Pass Row 1, Column 9">
            <a:extLst>
              <a:ext uri="{FF2B5EF4-FFF2-40B4-BE49-F238E27FC236}">
                <a16:creationId xmlns:a16="http://schemas.microsoft.com/office/drawing/2014/main" id="{A53C3C72-67DA-4996-BB86-F1FA008AA4DD}"/>
              </a:ext>
            </a:extLst>
          </p:cNvPr>
          <p:cNvSpPr/>
          <p:nvPr/>
        </p:nvSpPr>
        <p:spPr>
          <a:xfrm>
            <a:off x="9151723" y="426381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1.2</a:t>
            </a:r>
          </a:p>
        </p:txBody>
      </p:sp>
      <p:sp>
        <p:nvSpPr>
          <p:cNvPr id="100" name="Pass Row 1, Column 6">
            <a:extLst>
              <a:ext uri="{FF2B5EF4-FFF2-40B4-BE49-F238E27FC236}">
                <a16:creationId xmlns:a16="http://schemas.microsoft.com/office/drawing/2014/main" id="{D2EA6732-8635-485D-9015-76C3BE7F8AD0}"/>
              </a:ext>
            </a:extLst>
          </p:cNvPr>
          <p:cNvSpPr/>
          <p:nvPr/>
        </p:nvSpPr>
        <p:spPr>
          <a:xfrm>
            <a:off x="9591764" y="426381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1.4</a:t>
            </a:r>
          </a:p>
        </p:txBody>
      </p:sp>
      <p:sp>
        <p:nvSpPr>
          <p:cNvPr id="101" name="Pass Row 1, Column 8">
            <a:extLst>
              <a:ext uri="{FF2B5EF4-FFF2-40B4-BE49-F238E27FC236}">
                <a16:creationId xmlns:a16="http://schemas.microsoft.com/office/drawing/2014/main" id="{62D1D247-092A-4FF0-AA7E-7C301B5D3214}"/>
              </a:ext>
            </a:extLst>
          </p:cNvPr>
          <p:cNvSpPr/>
          <p:nvPr/>
        </p:nvSpPr>
        <p:spPr>
          <a:xfrm>
            <a:off x="10030423" y="426381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2" name="Pass Row 1, Column 9">
            <a:extLst>
              <a:ext uri="{FF2B5EF4-FFF2-40B4-BE49-F238E27FC236}">
                <a16:creationId xmlns:a16="http://schemas.microsoft.com/office/drawing/2014/main" id="{D5773C2B-C51C-45C5-B2EE-28C75EC46FF4}"/>
              </a:ext>
            </a:extLst>
          </p:cNvPr>
          <p:cNvSpPr/>
          <p:nvPr/>
        </p:nvSpPr>
        <p:spPr>
          <a:xfrm>
            <a:off x="10469079" y="426381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3" name="Pass Row 1, Column 5">
            <a:extLst>
              <a:ext uri="{FF2B5EF4-FFF2-40B4-BE49-F238E27FC236}">
                <a16:creationId xmlns:a16="http://schemas.microsoft.com/office/drawing/2014/main" id="{FFE3C881-AEC8-4865-B633-BC364B93355B}"/>
              </a:ext>
            </a:extLst>
          </p:cNvPr>
          <p:cNvSpPr/>
          <p:nvPr/>
        </p:nvSpPr>
        <p:spPr>
          <a:xfrm>
            <a:off x="7835750" y="459889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2.3</a:t>
            </a:r>
          </a:p>
        </p:txBody>
      </p:sp>
      <p:sp>
        <p:nvSpPr>
          <p:cNvPr id="104" name="Pass Row 1, Column 6">
            <a:extLst>
              <a:ext uri="{FF2B5EF4-FFF2-40B4-BE49-F238E27FC236}">
                <a16:creationId xmlns:a16="http://schemas.microsoft.com/office/drawing/2014/main" id="{D04288AF-E1A3-4BC5-B879-5A5142E497C8}"/>
              </a:ext>
            </a:extLst>
          </p:cNvPr>
          <p:cNvSpPr/>
          <p:nvPr/>
        </p:nvSpPr>
        <p:spPr>
          <a:xfrm>
            <a:off x="8274408" y="459889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1.4</a:t>
            </a:r>
          </a:p>
        </p:txBody>
      </p:sp>
      <p:sp>
        <p:nvSpPr>
          <p:cNvPr id="105" name="Pass Row 1, Column 8">
            <a:extLst>
              <a:ext uri="{FF2B5EF4-FFF2-40B4-BE49-F238E27FC236}">
                <a16:creationId xmlns:a16="http://schemas.microsoft.com/office/drawing/2014/main" id="{011AE884-7D40-4ECB-84AB-E2C91BA8D97F}"/>
              </a:ext>
            </a:extLst>
          </p:cNvPr>
          <p:cNvSpPr/>
          <p:nvPr/>
        </p:nvSpPr>
        <p:spPr>
          <a:xfrm>
            <a:off x="8713067" y="459889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6" name="Pass Row 1, Column 9">
            <a:extLst>
              <a:ext uri="{FF2B5EF4-FFF2-40B4-BE49-F238E27FC236}">
                <a16:creationId xmlns:a16="http://schemas.microsoft.com/office/drawing/2014/main" id="{EAD117D0-851D-41D2-BEFF-6059B3734885}"/>
              </a:ext>
            </a:extLst>
          </p:cNvPr>
          <p:cNvSpPr/>
          <p:nvPr/>
        </p:nvSpPr>
        <p:spPr>
          <a:xfrm>
            <a:off x="9151723" y="459889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0.0</a:t>
            </a:r>
          </a:p>
        </p:txBody>
      </p:sp>
      <p:sp>
        <p:nvSpPr>
          <p:cNvPr id="107" name="Pass Row 1, Column 6">
            <a:extLst>
              <a:ext uri="{FF2B5EF4-FFF2-40B4-BE49-F238E27FC236}">
                <a16:creationId xmlns:a16="http://schemas.microsoft.com/office/drawing/2014/main" id="{7C929AB8-8CEA-4D39-9060-27C816805309}"/>
              </a:ext>
            </a:extLst>
          </p:cNvPr>
          <p:cNvSpPr/>
          <p:nvPr/>
        </p:nvSpPr>
        <p:spPr>
          <a:xfrm>
            <a:off x="9591764" y="459889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1.1</a:t>
            </a:r>
          </a:p>
        </p:txBody>
      </p:sp>
      <p:sp>
        <p:nvSpPr>
          <p:cNvPr id="108" name="Pass Row 1, Column 8">
            <a:extLst>
              <a:ext uri="{FF2B5EF4-FFF2-40B4-BE49-F238E27FC236}">
                <a16:creationId xmlns:a16="http://schemas.microsoft.com/office/drawing/2014/main" id="{FB2552FE-25E9-44E6-870F-E988BD561D0C}"/>
              </a:ext>
            </a:extLst>
          </p:cNvPr>
          <p:cNvSpPr/>
          <p:nvPr/>
        </p:nvSpPr>
        <p:spPr>
          <a:xfrm>
            <a:off x="10030423" y="459889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9" name="Pass Row 1, Column 9">
            <a:extLst>
              <a:ext uri="{FF2B5EF4-FFF2-40B4-BE49-F238E27FC236}">
                <a16:creationId xmlns:a16="http://schemas.microsoft.com/office/drawing/2014/main" id="{9327E2BF-D522-492E-8E83-C692E5457B6C}"/>
              </a:ext>
            </a:extLst>
          </p:cNvPr>
          <p:cNvSpPr/>
          <p:nvPr/>
        </p:nvSpPr>
        <p:spPr>
          <a:xfrm>
            <a:off x="10469079" y="459889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10" name="Pass Row 1, Column 5">
            <a:extLst>
              <a:ext uri="{FF2B5EF4-FFF2-40B4-BE49-F238E27FC236}">
                <a16:creationId xmlns:a16="http://schemas.microsoft.com/office/drawing/2014/main" id="{780208BC-CA35-4D5A-942A-C69B6B7511C8}"/>
              </a:ext>
            </a:extLst>
          </p:cNvPr>
          <p:cNvSpPr/>
          <p:nvPr/>
        </p:nvSpPr>
        <p:spPr>
          <a:xfrm>
            <a:off x="7835750" y="495340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2.0</a:t>
            </a:r>
          </a:p>
        </p:txBody>
      </p:sp>
      <p:sp>
        <p:nvSpPr>
          <p:cNvPr id="111" name="Pass Row 1, Column 6">
            <a:extLst>
              <a:ext uri="{FF2B5EF4-FFF2-40B4-BE49-F238E27FC236}">
                <a16:creationId xmlns:a16="http://schemas.microsoft.com/office/drawing/2014/main" id="{990EDCAE-39C7-4B62-803F-A4A25518BAAF}"/>
              </a:ext>
            </a:extLst>
          </p:cNvPr>
          <p:cNvSpPr/>
          <p:nvPr/>
        </p:nvSpPr>
        <p:spPr>
          <a:xfrm>
            <a:off x="8274408" y="495340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1.2</a:t>
            </a:r>
          </a:p>
        </p:txBody>
      </p:sp>
      <p:sp>
        <p:nvSpPr>
          <p:cNvPr id="112" name="Pass Row 1, Column 8">
            <a:extLst>
              <a:ext uri="{FF2B5EF4-FFF2-40B4-BE49-F238E27FC236}">
                <a16:creationId xmlns:a16="http://schemas.microsoft.com/office/drawing/2014/main" id="{868E0481-6EFC-49FC-85D6-258922CC02DC}"/>
              </a:ext>
            </a:extLst>
          </p:cNvPr>
          <p:cNvSpPr/>
          <p:nvPr/>
        </p:nvSpPr>
        <p:spPr>
          <a:xfrm>
            <a:off x="8713067" y="495340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3" name="Pass Row 1, Column 9">
            <a:extLst>
              <a:ext uri="{FF2B5EF4-FFF2-40B4-BE49-F238E27FC236}">
                <a16:creationId xmlns:a16="http://schemas.microsoft.com/office/drawing/2014/main" id="{0FE91B5C-D664-4E88-BCB9-8F01AC538BA0}"/>
              </a:ext>
            </a:extLst>
          </p:cNvPr>
          <p:cNvSpPr/>
          <p:nvPr/>
        </p:nvSpPr>
        <p:spPr>
          <a:xfrm>
            <a:off x="9151723" y="495340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1.1</a:t>
            </a:r>
          </a:p>
        </p:txBody>
      </p:sp>
      <p:sp>
        <p:nvSpPr>
          <p:cNvPr id="114" name="Pass Row 1, Column 6">
            <a:extLst>
              <a:ext uri="{FF2B5EF4-FFF2-40B4-BE49-F238E27FC236}">
                <a16:creationId xmlns:a16="http://schemas.microsoft.com/office/drawing/2014/main" id="{ADC637A5-0666-485C-954F-BFD35CEEF784}"/>
              </a:ext>
            </a:extLst>
          </p:cNvPr>
          <p:cNvSpPr/>
          <p:nvPr/>
        </p:nvSpPr>
        <p:spPr>
          <a:xfrm>
            <a:off x="9591764" y="495340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0.0</a:t>
            </a:r>
          </a:p>
        </p:txBody>
      </p:sp>
      <p:sp>
        <p:nvSpPr>
          <p:cNvPr id="115" name="Pass Row 1, Column 8">
            <a:extLst>
              <a:ext uri="{FF2B5EF4-FFF2-40B4-BE49-F238E27FC236}">
                <a16:creationId xmlns:a16="http://schemas.microsoft.com/office/drawing/2014/main" id="{D92C1714-2C31-43D7-BE5C-F83BBE3C5F05}"/>
              </a:ext>
            </a:extLst>
          </p:cNvPr>
          <p:cNvSpPr/>
          <p:nvPr/>
        </p:nvSpPr>
        <p:spPr>
          <a:xfrm>
            <a:off x="10030423" y="495340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6" name="Pass Row 1, Column 9">
            <a:extLst>
              <a:ext uri="{FF2B5EF4-FFF2-40B4-BE49-F238E27FC236}">
                <a16:creationId xmlns:a16="http://schemas.microsoft.com/office/drawing/2014/main" id="{9BE27EF0-1DBF-4372-A91F-DFC806935DFF}"/>
              </a:ext>
            </a:extLst>
          </p:cNvPr>
          <p:cNvSpPr/>
          <p:nvPr/>
        </p:nvSpPr>
        <p:spPr>
          <a:xfrm>
            <a:off x="10469079" y="495340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7" name="Pass Row 1, Column 5">
            <a:extLst>
              <a:ext uri="{FF2B5EF4-FFF2-40B4-BE49-F238E27FC236}">
                <a16:creationId xmlns:a16="http://schemas.microsoft.com/office/drawing/2014/main" id="{D8A1E5A9-3B9D-4AEE-B55E-7B6593B9E49C}"/>
              </a:ext>
            </a:extLst>
          </p:cNvPr>
          <p:cNvSpPr/>
          <p:nvPr/>
        </p:nvSpPr>
        <p:spPr>
          <a:xfrm>
            <a:off x="7835750" y="528974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2.7</a:t>
            </a:r>
          </a:p>
        </p:txBody>
      </p:sp>
      <p:sp>
        <p:nvSpPr>
          <p:cNvPr id="118" name="Pass Row 1, Column 6">
            <a:extLst>
              <a:ext uri="{FF2B5EF4-FFF2-40B4-BE49-F238E27FC236}">
                <a16:creationId xmlns:a16="http://schemas.microsoft.com/office/drawing/2014/main" id="{2D621197-D229-46F5-ACD1-5CA3A4341057}"/>
              </a:ext>
            </a:extLst>
          </p:cNvPr>
          <p:cNvSpPr/>
          <p:nvPr/>
        </p:nvSpPr>
        <p:spPr>
          <a:xfrm>
            <a:off x="8274408" y="528974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19" name="Pass Row 1, Column 8">
            <a:extLst>
              <a:ext uri="{FF2B5EF4-FFF2-40B4-BE49-F238E27FC236}">
                <a16:creationId xmlns:a16="http://schemas.microsoft.com/office/drawing/2014/main" id="{31BE9DC8-04B4-4914-A69F-D95F92E8F767}"/>
              </a:ext>
            </a:extLst>
          </p:cNvPr>
          <p:cNvSpPr/>
          <p:nvPr/>
        </p:nvSpPr>
        <p:spPr>
          <a:xfrm>
            <a:off x="8713067" y="528974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0" name="Pass Row 1, Column 9">
            <a:extLst>
              <a:ext uri="{FF2B5EF4-FFF2-40B4-BE49-F238E27FC236}">
                <a16:creationId xmlns:a16="http://schemas.microsoft.com/office/drawing/2014/main" id="{FF20F0CD-961E-4FA7-A19B-0EACF756D037}"/>
              </a:ext>
            </a:extLst>
          </p:cNvPr>
          <p:cNvSpPr/>
          <p:nvPr/>
        </p:nvSpPr>
        <p:spPr>
          <a:xfrm>
            <a:off x="9151723" y="528974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1.2</a:t>
            </a:r>
          </a:p>
        </p:txBody>
      </p:sp>
      <p:sp>
        <p:nvSpPr>
          <p:cNvPr id="121" name="Pass Row 1, Column 6">
            <a:extLst>
              <a:ext uri="{FF2B5EF4-FFF2-40B4-BE49-F238E27FC236}">
                <a16:creationId xmlns:a16="http://schemas.microsoft.com/office/drawing/2014/main" id="{324E4D09-CD1F-4A72-8A10-A1E567F5DBB0}"/>
              </a:ext>
            </a:extLst>
          </p:cNvPr>
          <p:cNvSpPr/>
          <p:nvPr/>
        </p:nvSpPr>
        <p:spPr>
          <a:xfrm>
            <a:off x="9591764" y="528974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1.4</a:t>
            </a:r>
          </a:p>
        </p:txBody>
      </p:sp>
      <p:sp>
        <p:nvSpPr>
          <p:cNvPr id="122" name="Pass Row 1, Column 8">
            <a:extLst>
              <a:ext uri="{FF2B5EF4-FFF2-40B4-BE49-F238E27FC236}">
                <a16:creationId xmlns:a16="http://schemas.microsoft.com/office/drawing/2014/main" id="{34445D01-4175-4F09-A01C-F57C84AFF761}"/>
              </a:ext>
            </a:extLst>
          </p:cNvPr>
          <p:cNvSpPr/>
          <p:nvPr/>
        </p:nvSpPr>
        <p:spPr>
          <a:xfrm>
            <a:off x="10030423" y="528974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0.0</a:t>
            </a:r>
          </a:p>
        </p:txBody>
      </p:sp>
      <p:sp>
        <p:nvSpPr>
          <p:cNvPr id="123" name="Pass Row 1, Column 9">
            <a:extLst>
              <a:ext uri="{FF2B5EF4-FFF2-40B4-BE49-F238E27FC236}">
                <a16:creationId xmlns:a16="http://schemas.microsoft.com/office/drawing/2014/main" id="{1B78BF57-F7B8-4A4C-8B44-D075345CD2D9}"/>
              </a:ext>
            </a:extLst>
          </p:cNvPr>
          <p:cNvSpPr/>
          <p:nvPr/>
        </p:nvSpPr>
        <p:spPr>
          <a:xfrm>
            <a:off x="10469079" y="528974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4" name="Pass Row 1, Column 9">
            <a:extLst>
              <a:ext uri="{FF2B5EF4-FFF2-40B4-BE49-F238E27FC236}">
                <a16:creationId xmlns:a16="http://schemas.microsoft.com/office/drawing/2014/main" id="{1240FFF8-B6F9-4F35-B26B-CBBC53E7F6DA}"/>
              </a:ext>
            </a:extLst>
          </p:cNvPr>
          <p:cNvSpPr/>
          <p:nvPr/>
        </p:nvSpPr>
        <p:spPr>
          <a:xfrm>
            <a:off x="10910781" y="426381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125" name="Pass Row 1, Column 9">
            <a:extLst>
              <a:ext uri="{FF2B5EF4-FFF2-40B4-BE49-F238E27FC236}">
                <a16:creationId xmlns:a16="http://schemas.microsoft.com/office/drawing/2014/main" id="{43BA9B96-68F0-407D-AD34-5DE1E7741F0E}"/>
              </a:ext>
            </a:extLst>
          </p:cNvPr>
          <p:cNvSpPr/>
          <p:nvPr/>
        </p:nvSpPr>
        <p:spPr>
          <a:xfrm>
            <a:off x="10910781" y="459889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2.0</a:t>
            </a:r>
          </a:p>
        </p:txBody>
      </p:sp>
      <p:sp>
        <p:nvSpPr>
          <p:cNvPr id="126" name="Pass Row 1, Column 9">
            <a:extLst>
              <a:ext uri="{FF2B5EF4-FFF2-40B4-BE49-F238E27FC236}">
                <a16:creationId xmlns:a16="http://schemas.microsoft.com/office/drawing/2014/main" id="{99B668CE-7944-499D-AC48-D3C3D78B4F91}"/>
              </a:ext>
            </a:extLst>
          </p:cNvPr>
          <p:cNvSpPr/>
          <p:nvPr/>
        </p:nvSpPr>
        <p:spPr>
          <a:xfrm>
            <a:off x="10910781" y="495340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2.3</a:t>
            </a:r>
          </a:p>
        </p:txBody>
      </p:sp>
      <p:sp>
        <p:nvSpPr>
          <p:cNvPr id="127" name="Pass Row 1, Column 9">
            <a:extLst>
              <a:ext uri="{FF2B5EF4-FFF2-40B4-BE49-F238E27FC236}">
                <a16:creationId xmlns:a16="http://schemas.microsoft.com/office/drawing/2014/main" id="{C60D8218-70A9-451C-BB3E-1FE846428CB5}"/>
              </a:ext>
            </a:extLst>
          </p:cNvPr>
          <p:cNvSpPr/>
          <p:nvPr/>
        </p:nvSpPr>
        <p:spPr>
          <a:xfrm>
            <a:off x="10910781" y="528974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28" name="Pass Row 1, Column 5">
            <a:extLst>
              <a:ext uri="{FF2B5EF4-FFF2-40B4-BE49-F238E27FC236}">
                <a16:creationId xmlns:a16="http://schemas.microsoft.com/office/drawing/2014/main" id="{D39F952D-34BC-4E41-A803-3B3FE4DFBE23}"/>
              </a:ext>
            </a:extLst>
          </p:cNvPr>
          <p:cNvSpPr/>
          <p:nvPr/>
        </p:nvSpPr>
        <p:spPr>
          <a:xfrm>
            <a:off x="9595220" y="3047568"/>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129" name="Pass Row 1, Column 6">
            <a:extLst>
              <a:ext uri="{FF2B5EF4-FFF2-40B4-BE49-F238E27FC236}">
                <a16:creationId xmlns:a16="http://schemas.microsoft.com/office/drawing/2014/main" id="{58D4133F-57CE-45A9-8512-37C5FEAEDE76}"/>
              </a:ext>
            </a:extLst>
          </p:cNvPr>
          <p:cNvSpPr/>
          <p:nvPr/>
        </p:nvSpPr>
        <p:spPr>
          <a:xfrm>
            <a:off x="8271366" y="562536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0" name="Pass Row 1, Column 8">
            <a:extLst>
              <a:ext uri="{FF2B5EF4-FFF2-40B4-BE49-F238E27FC236}">
                <a16:creationId xmlns:a16="http://schemas.microsoft.com/office/drawing/2014/main" id="{837A62C3-E538-4A8D-A63B-841719ED49FE}"/>
              </a:ext>
            </a:extLst>
          </p:cNvPr>
          <p:cNvSpPr/>
          <p:nvPr/>
        </p:nvSpPr>
        <p:spPr>
          <a:xfrm>
            <a:off x="8713067" y="562536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1" name="Pass Row 1, Column 9">
            <a:extLst>
              <a:ext uri="{FF2B5EF4-FFF2-40B4-BE49-F238E27FC236}">
                <a16:creationId xmlns:a16="http://schemas.microsoft.com/office/drawing/2014/main" id="{B084C90F-741B-4F84-9949-1B796561779C}"/>
              </a:ext>
            </a:extLst>
          </p:cNvPr>
          <p:cNvSpPr/>
          <p:nvPr/>
        </p:nvSpPr>
        <p:spPr>
          <a:xfrm>
            <a:off x="9151723" y="562536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1.2</a:t>
            </a:r>
          </a:p>
        </p:txBody>
      </p:sp>
      <p:sp>
        <p:nvSpPr>
          <p:cNvPr id="132" name="Pass Row 1, Column 6">
            <a:extLst>
              <a:ext uri="{FF2B5EF4-FFF2-40B4-BE49-F238E27FC236}">
                <a16:creationId xmlns:a16="http://schemas.microsoft.com/office/drawing/2014/main" id="{AF882E34-DFD5-47DD-8FE2-7D5F3D611785}"/>
              </a:ext>
            </a:extLst>
          </p:cNvPr>
          <p:cNvSpPr/>
          <p:nvPr/>
        </p:nvSpPr>
        <p:spPr>
          <a:xfrm>
            <a:off x="9591764" y="562536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1.4</a:t>
            </a:r>
          </a:p>
        </p:txBody>
      </p:sp>
      <p:sp>
        <p:nvSpPr>
          <p:cNvPr id="133" name="Pass Row 1, Column 8">
            <a:extLst>
              <a:ext uri="{FF2B5EF4-FFF2-40B4-BE49-F238E27FC236}">
                <a16:creationId xmlns:a16="http://schemas.microsoft.com/office/drawing/2014/main" id="{D92384DF-7089-48ED-B42F-E3B08AADD4C2}"/>
              </a:ext>
            </a:extLst>
          </p:cNvPr>
          <p:cNvSpPr/>
          <p:nvPr/>
        </p:nvSpPr>
        <p:spPr>
          <a:xfrm>
            <a:off x="10030423" y="562536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4" name="Pass Row 1, Column 9">
            <a:extLst>
              <a:ext uri="{FF2B5EF4-FFF2-40B4-BE49-F238E27FC236}">
                <a16:creationId xmlns:a16="http://schemas.microsoft.com/office/drawing/2014/main" id="{6FBCCF8D-AF47-42E3-9A7B-725B32BD378A}"/>
              </a:ext>
            </a:extLst>
          </p:cNvPr>
          <p:cNvSpPr/>
          <p:nvPr/>
        </p:nvSpPr>
        <p:spPr>
          <a:xfrm>
            <a:off x="10469079" y="562536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0.0</a:t>
            </a:r>
          </a:p>
        </p:txBody>
      </p:sp>
      <p:sp>
        <p:nvSpPr>
          <p:cNvPr id="135" name="Pass Row 1, Column 9">
            <a:extLst>
              <a:ext uri="{FF2B5EF4-FFF2-40B4-BE49-F238E27FC236}">
                <a16:creationId xmlns:a16="http://schemas.microsoft.com/office/drawing/2014/main" id="{893D1AE3-747C-43C4-94F1-3505A137C191}"/>
              </a:ext>
            </a:extLst>
          </p:cNvPr>
          <p:cNvSpPr/>
          <p:nvPr/>
        </p:nvSpPr>
        <p:spPr>
          <a:xfrm>
            <a:off x="10910781" y="562536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6" name="Pass Row 1, Column 5">
            <a:extLst>
              <a:ext uri="{FF2B5EF4-FFF2-40B4-BE49-F238E27FC236}">
                <a16:creationId xmlns:a16="http://schemas.microsoft.com/office/drawing/2014/main" id="{A8D6EA53-747F-4F0C-BB75-E332FFAE0A27}"/>
              </a:ext>
            </a:extLst>
          </p:cNvPr>
          <p:cNvSpPr/>
          <p:nvPr/>
        </p:nvSpPr>
        <p:spPr>
          <a:xfrm>
            <a:off x="7835750" y="562536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2.7</a:t>
            </a:r>
          </a:p>
        </p:txBody>
      </p:sp>
      <p:sp>
        <p:nvSpPr>
          <p:cNvPr id="137" name="Pass Row 1, Column 8">
            <a:extLst>
              <a:ext uri="{FF2B5EF4-FFF2-40B4-BE49-F238E27FC236}">
                <a16:creationId xmlns:a16="http://schemas.microsoft.com/office/drawing/2014/main" id="{5B9148B1-E8C8-4863-B0E5-CE2B70336050}"/>
              </a:ext>
            </a:extLst>
          </p:cNvPr>
          <p:cNvSpPr/>
          <p:nvPr/>
        </p:nvSpPr>
        <p:spPr>
          <a:xfrm>
            <a:off x="8713067" y="596099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38" name="Pass Row 1, Column 9">
            <a:extLst>
              <a:ext uri="{FF2B5EF4-FFF2-40B4-BE49-F238E27FC236}">
                <a16:creationId xmlns:a16="http://schemas.microsoft.com/office/drawing/2014/main" id="{EAF87E0A-35E9-4892-BCB1-9E1A23D74669}"/>
              </a:ext>
            </a:extLst>
          </p:cNvPr>
          <p:cNvSpPr/>
          <p:nvPr/>
        </p:nvSpPr>
        <p:spPr>
          <a:xfrm>
            <a:off x="9151723" y="596099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2.0</a:t>
            </a:r>
          </a:p>
        </p:txBody>
      </p:sp>
      <p:sp>
        <p:nvSpPr>
          <p:cNvPr id="139" name="Pass Row 1, Column 6">
            <a:extLst>
              <a:ext uri="{FF2B5EF4-FFF2-40B4-BE49-F238E27FC236}">
                <a16:creationId xmlns:a16="http://schemas.microsoft.com/office/drawing/2014/main" id="{DD376A15-741C-4707-A525-3FEB28EA867B}"/>
              </a:ext>
            </a:extLst>
          </p:cNvPr>
          <p:cNvSpPr/>
          <p:nvPr/>
        </p:nvSpPr>
        <p:spPr>
          <a:xfrm>
            <a:off x="9591764" y="596099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2.3</a:t>
            </a:r>
          </a:p>
        </p:txBody>
      </p:sp>
      <p:sp>
        <p:nvSpPr>
          <p:cNvPr id="140" name="Pass Row 1, Column 8">
            <a:extLst>
              <a:ext uri="{FF2B5EF4-FFF2-40B4-BE49-F238E27FC236}">
                <a16:creationId xmlns:a16="http://schemas.microsoft.com/office/drawing/2014/main" id="{C118010E-B520-482D-9867-5B64B1540B13}"/>
              </a:ext>
            </a:extLst>
          </p:cNvPr>
          <p:cNvSpPr/>
          <p:nvPr/>
        </p:nvSpPr>
        <p:spPr>
          <a:xfrm>
            <a:off x="10030423" y="596099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1" name="Pass Row 1, Column 9">
            <a:extLst>
              <a:ext uri="{FF2B5EF4-FFF2-40B4-BE49-F238E27FC236}">
                <a16:creationId xmlns:a16="http://schemas.microsoft.com/office/drawing/2014/main" id="{C75D855F-79F3-4526-94F2-6C80C1C44B69}"/>
              </a:ext>
            </a:extLst>
          </p:cNvPr>
          <p:cNvSpPr/>
          <p:nvPr/>
        </p:nvSpPr>
        <p:spPr>
          <a:xfrm>
            <a:off x="10469079" y="596099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2" name="Pass Row 1, Column 9">
            <a:extLst>
              <a:ext uri="{FF2B5EF4-FFF2-40B4-BE49-F238E27FC236}">
                <a16:creationId xmlns:a16="http://schemas.microsoft.com/office/drawing/2014/main" id="{F12707AE-E2B3-4DA8-9CB7-DD2B52ECCCCE}"/>
              </a:ext>
            </a:extLst>
          </p:cNvPr>
          <p:cNvSpPr/>
          <p:nvPr/>
        </p:nvSpPr>
        <p:spPr>
          <a:xfrm>
            <a:off x="10910781" y="596099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0.0</a:t>
            </a:r>
          </a:p>
        </p:txBody>
      </p:sp>
    </p:spTree>
    <p:extLst>
      <p:ext uri="{BB962C8B-B14F-4D97-AF65-F5344CB8AC3E}">
        <p14:creationId xmlns:p14="http://schemas.microsoft.com/office/powerpoint/2010/main" val="19381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664733" y="402947"/>
            <a:ext cx="11658600" cy="640975"/>
          </a:xfrm>
        </p:spPr>
        <p:txBody>
          <a:bodyPr>
            <a:noAutofit/>
          </a:bodyPr>
          <a:lstStyle/>
          <a:p>
            <a:r>
              <a:rPr lang="en-US" sz="2800" dirty="0"/>
              <a:t>You might need an orchestration service if your application…</a:t>
            </a:r>
            <a:endParaRPr lang="en-US" sz="2800"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2177246" y="1993246"/>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Spans multiple AWS services</a:t>
            </a:r>
            <a:endParaRPr lang="en-US"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2177246" y="2522881"/>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Sequences service interaction</a:t>
            </a:r>
            <a:endParaRPr lang="en-US"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2177246" y="3060918"/>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Manages state between calls</a:t>
            </a: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2177246" y="3586784"/>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Requires human intervention</a:t>
            </a:r>
          </a:p>
          <a:p>
            <a:pPr marL="0" indent="0">
              <a:buNone/>
            </a:pPr>
            <a:endParaRPr lang="en-US"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2177245" y="4175960"/>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rgbClr val="FFC000"/>
                </a:solidFill>
              </a:rPr>
              <a:t>Contains workflow patterns</a:t>
            </a:r>
          </a:p>
          <a:p>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54999" cy="646331"/>
          </a:xfrm>
        </p:spPr>
        <p:txBody>
          <a:bodyPr/>
          <a:lstStyle/>
          <a:p>
            <a:r>
              <a:rPr lang="en-US" dirty="0"/>
              <a:t>Icons, logos, diagrams, animations, and images</a:t>
            </a:r>
          </a:p>
        </p:txBody>
      </p:sp>
      <p:sp>
        <p:nvSpPr>
          <p:cNvPr id="20" name="TextBox 19"/>
          <p:cNvSpPr txBox="1"/>
          <p:nvPr/>
        </p:nvSpPr>
        <p:spPr>
          <a:xfrm>
            <a:off x="553804" y="2183112"/>
            <a:ext cx="4852983" cy="3401700"/>
          </a:xfrm>
          <a:prstGeom prst="rect">
            <a:avLst/>
          </a:prstGeom>
          <a:noFill/>
        </p:spPr>
        <p:txBody>
          <a:bodyPr wrap="square" lIns="152400" tIns="121920" rIns="152400" bIns="121920" rtlCol="0">
            <a:spAutoFit/>
          </a:bodyPr>
          <a:lstStyle/>
          <a:p>
            <a:pPr>
              <a:lnSpc>
                <a:spcPct val="90000"/>
              </a:lnSpc>
              <a:spcAft>
                <a:spcPts val="1500"/>
              </a:spcAft>
            </a:pP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Only use logos, icons, photos, screenshots, and illustrations that your company has permission (a license) from the copyright owner to use.</a:t>
            </a:r>
          </a:p>
          <a:p>
            <a:pPr>
              <a:lnSpc>
                <a:spcPct val="90000"/>
              </a:lnSpc>
              <a:spcAft>
                <a:spcPts val="1500"/>
              </a:spcAft>
            </a:pPr>
            <a:r>
              <a:rPr lang="en-US" sz="1667" dirty="0"/>
              <a:t>Keep slide diagrams as simple as possible; split content over several slides rather than forcing it all onto one.</a:t>
            </a:r>
          </a:p>
          <a:p>
            <a:pPr>
              <a:lnSpc>
                <a:spcPct val="90000"/>
              </a:lnSpc>
              <a:spcAft>
                <a:spcPts val="1500"/>
              </a:spcAft>
            </a:pPr>
            <a:r>
              <a:rPr lang="en-US" sz="1667" dirty="0"/>
              <a:t>Use simple, subtle animations as needed to direct audience attention and clarify relationships. Avoid dramatic transitions or animations (such as “Random Bars,” “Dissolve,” or “Spin”).</a:t>
            </a:r>
          </a:p>
        </p:txBody>
      </p:sp>
      <p:sp>
        <p:nvSpPr>
          <p:cNvPr id="14" name="Rectangle 13">
            <a:extLst>
              <a:ext uri="{FF2B5EF4-FFF2-40B4-BE49-F238E27FC236}">
                <a16:creationId xmlns:a16="http://schemas.microsoft.com/office/drawing/2014/main" id="{56240619-8357-4439-BBEA-CD5E3F27DEB5}"/>
              </a:ext>
            </a:extLst>
          </p:cNvPr>
          <p:cNvSpPr/>
          <p:nvPr/>
        </p:nvSpPr>
        <p:spPr>
          <a:xfrm>
            <a:off x="8435684" y="3491451"/>
            <a:ext cx="3011207" cy="785023"/>
          </a:xfrm>
          <a:prstGeom prst="rect">
            <a:avLst/>
          </a:prstGeom>
        </p:spPr>
        <p:txBody>
          <a:bodyPr wrap="square">
            <a:spAutoFit/>
          </a:bodyPr>
          <a:lstStyle/>
          <a:p>
            <a:pPr>
              <a:lnSpc>
                <a:spcPct val="90000"/>
              </a:lnSpc>
            </a:pPr>
            <a:r>
              <a:rPr lang="en-US" sz="1667" dirty="0"/>
              <a:t>AWS speakers, download illustrations, icons, and AWS logos from the </a:t>
            </a:r>
            <a:r>
              <a:rPr lang="en-US" sz="1667" dirty="0">
                <a:solidFill>
                  <a:srgbClr val="EA5B1A"/>
                </a:solidFill>
                <a:hlinkClick r:id="rId3"/>
              </a:rPr>
              <a:t>brand portal</a:t>
            </a:r>
            <a:r>
              <a:rPr lang="en-US" sz="1667" dirty="0">
                <a:solidFill>
                  <a:srgbClr val="EA5B1A"/>
                </a:solidFill>
              </a:rPr>
              <a:t> </a:t>
            </a:r>
          </a:p>
        </p:txBody>
      </p:sp>
      <p:pic>
        <p:nvPicPr>
          <p:cNvPr id="15" name="Picture 14">
            <a:extLst>
              <a:ext uri="{FF2B5EF4-FFF2-40B4-BE49-F238E27FC236}">
                <a16:creationId xmlns:a16="http://schemas.microsoft.com/office/drawing/2014/main" id="{D2D34A9B-0F09-4D71-AD3F-16FF081CD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041" y="3326465"/>
            <a:ext cx="728328" cy="435603"/>
          </a:xfrm>
          <a:prstGeom prst="rect">
            <a:avLst/>
          </a:prstGeom>
        </p:spPr>
      </p:pic>
      <p:pic>
        <p:nvPicPr>
          <p:cNvPr id="16" name="Picture 15">
            <a:extLst>
              <a:ext uri="{FF2B5EF4-FFF2-40B4-BE49-F238E27FC236}">
                <a16:creationId xmlns:a16="http://schemas.microsoft.com/office/drawing/2014/main" id="{6E95FE2E-25E9-4EA5-9E03-21FCFA8B1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127" y="3429001"/>
            <a:ext cx="1269397" cy="1275744"/>
          </a:xfrm>
          <a:prstGeom prst="rect">
            <a:avLst/>
          </a:prstGeom>
        </p:spPr>
      </p:pic>
      <p:sp>
        <p:nvSpPr>
          <p:cNvPr id="17" name="Rectangle 16">
            <a:extLst>
              <a:ext uri="{FF2B5EF4-FFF2-40B4-BE49-F238E27FC236}">
                <a16:creationId xmlns:a16="http://schemas.microsoft.com/office/drawing/2014/main" id="{C45F25AC-DB25-4FC9-B853-2CDABE3839C4}"/>
              </a:ext>
            </a:extLst>
          </p:cNvPr>
          <p:cNvSpPr/>
          <p:nvPr/>
        </p:nvSpPr>
        <p:spPr>
          <a:xfrm>
            <a:off x="8435684" y="5076066"/>
            <a:ext cx="3386857" cy="1015919"/>
          </a:xfrm>
          <a:prstGeom prst="rect">
            <a:avLst/>
          </a:prstGeom>
        </p:spPr>
        <p:txBody>
          <a:bodyPr wrap="square">
            <a:spAutoFit/>
          </a:bodyPr>
          <a:lstStyle/>
          <a:p>
            <a:pPr>
              <a:lnSpc>
                <a:spcPct val="90000"/>
              </a:lnSpc>
            </a:pPr>
            <a:r>
              <a:rPr lang="en-US" sz="1667" dirty="0"/>
              <a:t>AWS speakers, find licensed stock photography on </a:t>
            </a:r>
            <a:r>
              <a:rPr lang="en-US" sz="1667" dirty="0">
                <a:solidFill>
                  <a:srgbClr val="EA5B1A"/>
                </a:solidFill>
                <a:hlinkClick r:id="rId6"/>
              </a:rPr>
              <a:t>Amazon Freeway</a:t>
            </a:r>
            <a:r>
              <a:rPr lang="en-US" sz="1667" dirty="0"/>
              <a:t> or request access to </a:t>
            </a:r>
            <a:r>
              <a:rPr lang="en-US" sz="1667" dirty="0">
                <a:solidFill>
                  <a:srgbClr val="EA5B1A"/>
                </a:solidFill>
                <a:hlinkClick r:id="rId7"/>
              </a:rPr>
              <a:t>Adobe Stock</a:t>
            </a:r>
            <a:endParaRPr lang="en-US" sz="1667" dirty="0"/>
          </a:p>
        </p:txBody>
      </p:sp>
      <p:sp>
        <p:nvSpPr>
          <p:cNvPr id="19" name="Content Placeholder 2">
            <a:extLst>
              <a:ext uri="{FF2B5EF4-FFF2-40B4-BE49-F238E27FC236}">
                <a16:creationId xmlns:a16="http://schemas.microsoft.com/office/drawing/2014/main" id="{F54712C0-E830-4FF7-B7E8-3DEF81C6F748}"/>
              </a:ext>
            </a:extLst>
          </p:cNvPr>
          <p:cNvSpPr txBox="1">
            <a:spLocks noChangeArrowheads="1"/>
          </p:cNvSpPr>
          <p:nvPr/>
        </p:nvSpPr>
        <p:spPr bwMode="auto">
          <a:xfrm>
            <a:off x="8435684" y="1924860"/>
            <a:ext cx="3257021"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anchor="t" anchorCtr="0" compatLnSpc="1">
            <a:prstTxWarp prst="textNoShape">
              <a:avLst/>
            </a:prstTxWarp>
            <a:spAutoFit/>
          </a:bodyPr>
          <a:lst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a:lstStyle>
          <a:p>
            <a:pPr>
              <a:spcBef>
                <a:spcPts val="0"/>
              </a:spcBef>
              <a:spcAft>
                <a:spcPts val="0"/>
              </a:spcAft>
            </a:pPr>
            <a:r>
              <a:rPr lang="en-US" altLang="en-US" sz="1667" dirty="0">
                <a:solidFill>
                  <a:schemeClr val="tx1"/>
                </a:solidFill>
              </a:rPr>
              <a:t>Download AWS architecture icons from the </a:t>
            </a:r>
            <a:r>
              <a:rPr lang="en-US" altLang="en-US" sz="1667" dirty="0">
                <a:solidFill>
                  <a:srgbClr val="EA5B1A"/>
                </a:solidFill>
                <a:hlinkClick r:id="rId8"/>
              </a:rPr>
              <a:t>AWS website</a:t>
            </a:r>
            <a:endParaRPr lang="en-US" altLang="en-US" sz="1667" dirty="0">
              <a:solidFill>
                <a:srgbClr val="EA5B1A"/>
              </a:solidFill>
            </a:endParaRPr>
          </a:p>
        </p:txBody>
      </p:sp>
      <p:pic>
        <p:nvPicPr>
          <p:cNvPr id="22" name="Picture 21">
            <a:extLst>
              <a:ext uri="{FF2B5EF4-FFF2-40B4-BE49-F238E27FC236}">
                <a16:creationId xmlns:a16="http://schemas.microsoft.com/office/drawing/2014/main" id="{FCC9C42A-A635-4549-AB5E-82F68AD3223A}"/>
              </a:ext>
            </a:extLst>
          </p:cNvPr>
          <p:cNvPicPr>
            <a:picLocks noChangeAspect="1"/>
          </p:cNvPicPr>
          <p:nvPr/>
        </p:nvPicPr>
        <p:blipFill>
          <a:blip r:embed="rId9"/>
          <a:stretch>
            <a:fillRect/>
          </a:stretch>
        </p:blipFill>
        <p:spPr>
          <a:xfrm>
            <a:off x="6361299" y="1743544"/>
            <a:ext cx="1885848" cy="1070646"/>
          </a:xfrm>
          <a:prstGeom prst="rect">
            <a:avLst/>
          </a:prstGeom>
        </p:spPr>
      </p:pic>
      <p:pic>
        <p:nvPicPr>
          <p:cNvPr id="23" name="Picture 22">
            <a:extLst>
              <a:ext uri="{FF2B5EF4-FFF2-40B4-BE49-F238E27FC236}">
                <a16:creationId xmlns:a16="http://schemas.microsoft.com/office/drawing/2014/main" id="{93E294AC-C6BB-4158-830E-297DF4FA803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61300" y="5063366"/>
            <a:ext cx="1815224" cy="1070646"/>
          </a:xfrm>
          <a:prstGeom prst="rect">
            <a:avLst/>
          </a:prstGeom>
        </p:spPr>
      </p:pic>
      <p:cxnSp>
        <p:nvCxnSpPr>
          <p:cNvPr id="13" name="Straight Connector 12">
            <a:extLst>
              <a:ext uri="{FF2B5EF4-FFF2-40B4-BE49-F238E27FC236}">
                <a16:creationId xmlns:a16="http://schemas.microsoft.com/office/drawing/2014/main" id="{9B1AE8DE-8B6A-4CC1-9879-B1446DF612BE}"/>
              </a:ext>
            </a:extLst>
          </p:cNvPr>
          <p:cNvCxnSpPr/>
          <p:nvPr/>
        </p:nvCxnSpPr>
        <p:spPr>
          <a:xfrm>
            <a:off x="5761560" y="1729225"/>
            <a:ext cx="0" cy="5038403"/>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42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en-US" dirty="0">
                <a:solidFill>
                  <a:schemeClr val="tx1"/>
                </a:solidFill>
              </a:rPr>
              <a:t>Common orchestration patterns</a:t>
            </a: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80373" y="4160638"/>
            <a:ext cx="3384260"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try/catch/finally”</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756194" y="3439158"/>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select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based on data”</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667462" y="1194033"/>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retry failed tasks”</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337670" y="1426571"/>
            <a:ext cx="314603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sequence tasks”</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572503" y="1318680"/>
            <a:ext cx="4142831" cy="481039"/>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run tasks in parallel”</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386147" y="4013834"/>
            <a:ext cx="10164679" cy="177378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sz="2800" dirty="0"/>
          </a:p>
          <a:p>
            <a:pPr marL="457200" indent="-457200"/>
            <a:r>
              <a:rPr lang="en-US" sz="2800" dirty="0"/>
              <a:t>Simplifies implementation of common tasks</a:t>
            </a:r>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en-US" dirty="0"/>
              <a:t>         Introducing AWS Step Functions</a:t>
            </a:r>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
        <p:nvSpPr>
          <p:cNvPr id="4" name="TextBox 3">
            <a:extLst>
              <a:ext uri="{FF2B5EF4-FFF2-40B4-BE49-F238E27FC236}">
                <a16:creationId xmlns:a16="http://schemas.microsoft.com/office/drawing/2014/main" id="{FC939BCA-098A-583B-3879-C187B3B552BA}"/>
              </a:ext>
            </a:extLst>
          </p:cNvPr>
          <p:cNvSpPr txBox="1"/>
          <p:nvPr/>
        </p:nvSpPr>
        <p:spPr>
          <a:xfrm>
            <a:off x="1452282" y="1524130"/>
            <a:ext cx="5990422"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Low-code visual workflow service </a:t>
            </a:r>
          </a:p>
          <a:p>
            <a:pPr algn="l"/>
            <a:endParaRPr lang="en-US" dirty="0" err="1"/>
          </a:p>
        </p:txBody>
      </p:sp>
      <p:sp>
        <p:nvSpPr>
          <p:cNvPr id="7" name="TextBox 6">
            <a:extLst>
              <a:ext uri="{FF2B5EF4-FFF2-40B4-BE49-F238E27FC236}">
                <a16:creationId xmlns:a16="http://schemas.microsoft.com/office/drawing/2014/main" id="{229207E4-D48F-637A-6279-EE38E9D924ED}"/>
              </a:ext>
            </a:extLst>
          </p:cNvPr>
          <p:cNvSpPr txBox="1"/>
          <p:nvPr/>
        </p:nvSpPr>
        <p:spPr>
          <a:xfrm>
            <a:off x="1452282" y="2414247"/>
            <a:ext cx="7889980"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Provides orchestration for other AWS services</a:t>
            </a:r>
          </a:p>
          <a:p>
            <a:pPr algn="l"/>
            <a:endParaRPr lang="en-US" dirty="0" err="1"/>
          </a:p>
        </p:txBody>
      </p:sp>
      <p:sp>
        <p:nvSpPr>
          <p:cNvPr id="8" name="TextBox 7">
            <a:extLst>
              <a:ext uri="{FF2B5EF4-FFF2-40B4-BE49-F238E27FC236}">
                <a16:creationId xmlns:a16="http://schemas.microsoft.com/office/drawing/2014/main" id="{11B208D5-5DEB-3BBE-DD67-A3F3BA8EDAA6}"/>
              </a:ext>
            </a:extLst>
          </p:cNvPr>
          <p:cNvSpPr txBox="1"/>
          <p:nvPr/>
        </p:nvSpPr>
        <p:spPr>
          <a:xfrm>
            <a:off x="1452282" y="3515254"/>
            <a:ext cx="6647654"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a:t>Supports common workflow patterns </a:t>
            </a:r>
          </a:p>
          <a:p>
            <a:pPr algn="l"/>
            <a:endParaRPr lang="en-US" dirty="0" err="1"/>
          </a:p>
        </p:txBody>
      </p:sp>
    </p:spTree>
    <p:extLst>
      <p:ext uri="{BB962C8B-B14F-4D97-AF65-F5344CB8AC3E}">
        <p14:creationId xmlns:p14="http://schemas.microsoft.com/office/powerpoint/2010/main" val="42895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11658600" cy="640975"/>
          </a:xfrm>
        </p:spPr>
        <p:txBody>
          <a:bodyPr/>
          <a:lstStyle/>
          <a:p>
            <a:r>
              <a:rPr lang="en-US" dirty="0"/>
              <a:t> Step Function Workflows</a:t>
            </a:r>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9149674" cy="2785378"/>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Are written using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defined as </a:t>
            </a:r>
            <a:r>
              <a:rPr lang="en-US" sz="2000" dirty="0">
                <a:solidFill>
                  <a:srgbClr val="FCB64C"/>
                </a:solidFill>
              </a:rPr>
              <a:t>state machines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composed of </a:t>
            </a:r>
            <a:r>
              <a:rPr lang="en-US" sz="2000" dirty="0">
                <a:solidFill>
                  <a:srgbClr val="FFC000"/>
                </a:solidFill>
              </a:rPr>
              <a:t>steps</a:t>
            </a:r>
            <a:r>
              <a:rPr lang="en-US" sz="2000" dirty="0">
                <a:solidFill>
                  <a:srgbClr val="FFFFFF"/>
                </a:solidFill>
              </a:rPr>
              <a:t> called </a:t>
            </a:r>
            <a:r>
              <a:rPr lang="en-US" sz="2000" dirty="0">
                <a:solidFill>
                  <a:srgbClr val="FCB64C"/>
                </a:solidFill>
              </a:rPr>
              <a:t>states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Can be used to </a:t>
            </a:r>
            <a:r>
              <a:rPr lang="en-US" sz="2000" dirty="0">
                <a:solidFill>
                  <a:srgbClr val="FCB64C"/>
                </a:solidFill>
              </a:rPr>
              <a:t>orchestrate</a:t>
            </a:r>
            <a:r>
              <a:rPr lang="en-US" sz="2000" dirty="0">
                <a:solidFill>
                  <a:srgbClr val="FFFFFF"/>
                </a:solidFill>
              </a:rPr>
              <a:t> multiple AWS services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Tree>
    <p:extLst>
      <p:ext uri="{BB962C8B-B14F-4D97-AF65-F5344CB8AC3E}">
        <p14:creationId xmlns:p14="http://schemas.microsoft.com/office/powerpoint/2010/main" val="2138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en-US" dirty="0"/>
              <a:t>Step Function States</a:t>
            </a:r>
          </a:p>
        </p:txBody>
      </p:sp>
      <p:sp>
        <p:nvSpPr>
          <p:cNvPr id="5" name="TextBox 4">
            <a:extLst>
              <a:ext uri="{FF2B5EF4-FFF2-40B4-BE49-F238E27FC236}">
                <a16:creationId xmlns:a16="http://schemas.microsoft.com/office/drawing/2014/main" id="{5CEDF5A2-AFF2-BBCD-F39D-87CC59A8FE2F}"/>
              </a:ext>
            </a:extLst>
          </p:cNvPr>
          <p:cNvSpPr txBox="1"/>
          <p:nvPr/>
        </p:nvSpPr>
        <p:spPr>
          <a:xfrm>
            <a:off x="592370" y="1326186"/>
            <a:ext cx="8363095" cy="400110"/>
          </a:xfrm>
          <a:prstGeom prst="rect">
            <a:avLst/>
          </a:prstGeom>
          <a:noFill/>
        </p:spPr>
        <p:txBody>
          <a:bodyPr wrap="square" rtlCol="0">
            <a:spAutoFit/>
          </a:bodyPr>
          <a:lstStyle/>
          <a:p>
            <a:r>
              <a:rPr lang="en-US" sz="2000" dirty="0"/>
              <a:t>States can perform a variety of actions in your state machine:</a:t>
            </a:r>
          </a:p>
        </p:txBody>
      </p:sp>
      <p:pic>
        <p:nvPicPr>
          <p:cNvPr id="6" name="Picture 5">
            <a:extLst>
              <a:ext uri="{FF2B5EF4-FFF2-40B4-BE49-F238E27FC236}">
                <a16:creationId xmlns:a16="http://schemas.microsoft.com/office/drawing/2014/main" id="{4D797D49-1E9C-9539-D24C-9FEB3E78B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197" y="1526241"/>
            <a:ext cx="2243103" cy="3848960"/>
          </a:xfrm>
          <a:prstGeom prst="rect">
            <a:avLst/>
          </a:prstGeom>
        </p:spPr>
      </p:pic>
      <p:graphicFrame>
        <p:nvGraphicFramePr>
          <p:cNvPr id="7" name="Table 6">
            <a:extLst>
              <a:ext uri="{FF2B5EF4-FFF2-40B4-BE49-F238E27FC236}">
                <a16:creationId xmlns:a16="http://schemas.microsoft.com/office/drawing/2014/main" id="{B96035AC-FB61-4AAB-4EAE-55C4223D72D2}"/>
              </a:ext>
            </a:extLst>
          </p:cNvPr>
          <p:cNvGraphicFramePr>
            <a:graphicFrameLocks noGrp="1"/>
          </p:cNvGraphicFramePr>
          <p:nvPr>
            <p:extLst>
              <p:ext uri="{D42A27DB-BD31-4B8C-83A1-F6EECF244321}">
                <p14:modId xmlns:p14="http://schemas.microsoft.com/office/powerpoint/2010/main" val="1996163357"/>
              </p:ext>
            </p:extLst>
          </p:nvPr>
        </p:nvGraphicFramePr>
        <p:xfrm>
          <a:off x="677211" y="2005317"/>
          <a:ext cx="8457362" cy="3248532"/>
        </p:xfrm>
        <a:graphic>
          <a:graphicData uri="http://schemas.openxmlformats.org/drawingml/2006/table">
            <a:tbl>
              <a:tblPr firstRow="1" bandRow="1">
                <a:tableStyleId>{69012ECD-51FC-41F1-AA8D-1B2483CD663E}</a:tableStyleId>
              </a:tblPr>
              <a:tblGrid>
                <a:gridCol w="1992766">
                  <a:extLst>
                    <a:ext uri="{9D8B030D-6E8A-4147-A177-3AD203B41FA5}">
                      <a16:colId xmlns:a16="http://schemas.microsoft.com/office/drawing/2014/main" val="2553677534"/>
                    </a:ext>
                  </a:extLst>
                </a:gridCol>
                <a:gridCol w="6464596">
                  <a:extLst>
                    <a:ext uri="{9D8B030D-6E8A-4147-A177-3AD203B41FA5}">
                      <a16:colId xmlns:a16="http://schemas.microsoft.com/office/drawing/2014/main" val="2281787414"/>
                    </a:ext>
                  </a:extLst>
                </a:gridCol>
              </a:tblGrid>
              <a:tr h="401191">
                <a:tc>
                  <a:txBody>
                    <a:bodyPr/>
                    <a:lstStyle/>
                    <a:p>
                      <a:pPr algn="l"/>
                      <a:r>
                        <a:rPr lang="en-US" dirty="0"/>
                        <a:t>State</a:t>
                      </a:r>
                    </a:p>
                  </a:txBody>
                  <a:tcPr/>
                </a:tc>
                <a:tc>
                  <a:txBody>
                    <a:bodyPr/>
                    <a:lstStyle/>
                    <a:p>
                      <a:r>
                        <a:rPr lang="en-US" dirty="0"/>
                        <a:t>Action</a:t>
                      </a:r>
                    </a:p>
                  </a:txBody>
                  <a:tcPr/>
                </a:tc>
                <a:extLst>
                  <a:ext uri="{0D108BD9-81ED-4DB2-BD59-A6C34878D82A}">
                    <a16:rowId xmlns:a16="http://schemas.microsoft.com/office/drawing/2014/main" val="3990562406"/>
                  </a:ext>
                </a:extLst>
              </a:tr>
              <a:tr h="406763">
                <a:tc>
                  <a:txBody>
                    <a:bodyPr/>
                    <a:lstStyle/>
                    <a:p>
                      <a:pPr algn="l"/>
                      <a:r>
                        <a:rPr lang="en-US" sz="1800" dirty="0">
                          <a:solidFill>
                            <a:srgbClr val="FFC000"/>
                          </a:solidFill>
                        </a:rPr>
                        <a:t>Choice</a:t>
                      </a:r>
                      <a:endParaRPr lang="en-US" dirty="0"/>
                    </a:p>
                  </a:txBody>
                  <a:tcPr/>
                </a:tc>
                <a:tc>
                  <a:txBody>
                    <a:bodyPr/>
                    <a:lstStyle/>
                    <a:p>
                      <a:r>
                        <a:rPr lang="en-US" sz="1800" dirty="0"/>
                        <a:t>make a choice between branches of execution </a:t>
                      </a:r>
                      <a:endParaRPr lang="en-US" dirty="0"/>
                    </a:p>
                  </a:txBody>
                  <a:tcPr/>
                </a:tc>
                <a:extLst>
                  <a:ext uri="{0D108BD9-81ED-4DB2-BD59-A6C34878D82A}">
                    <a16:rowId xmlns:a16="http://schemas.microsoft.com/office/drawing/2014/main" val="2563723585"/>
                  </a:ext>
                </a:extLst>
              </a:tr>
              <a:tr h="406763">
                <a:tc>
                  <a:txBody>
                    <a:bodyPr/>
                    <a:lstStyle/>
                    <a:p>
                      <a:pPr algn="l"/>
                      <a:r>
                        <a:rPr lang="en-US" sz="1800" dirty="0">
                          <a:solidFill>
                            <a:srgbClr val="FFC000"/>
                          </a:solidFill>
                        </a:rPr>
                        <a:t>Parallel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begin parallel branches of execution </a:t>
                      </a:r>
                    </a:p>
                  </a:txBody>
                  <a:tcPr/>
                </a:tc>
                <a:extLst>
                  <a:ext uri="{0D108BD9-81ED-4DB2-BD59-A6C34878D82A}">
                    <a16:rowId xmlns:a16="http://schemas.microsoft.com/office/drawing/2014/main" val="1389352638"/>
                  </a:ext>
                </a:extLst>
              </a:tr>
              <a:tr h="406763">
                <a:tc>
                  <a:txBody>
                    <a:bodyPr/>
                    <a:lstStyle/>
                    <a:p>
                      <a:pPr algn="l"/>
                      <a:r>
                        <a:rPr lang="en-US" sz="1800" dirty="0">
                          <a:solidFill>
                            <a:srgbClr val="FFC000"/>
                          </a:solidFill>
                        </a:rPr>
                        <a:t>Map</a:t>
                      </a:r>
                      <a:endParaRPr lang="en-US" dirty="0"/>
                    </a:p>
                  </a:txBody>
                  <a:tcPr/>
                </a:tc>
                <a:tc>
                  <a:txBody>
                    <a:bodyPr/>
                    <a:lstStyle/>
                    <a:p>
                      <a:r>
                        <a:rPr lang="en-US" sz="1800" dirty="0"/>
                        <a:t>dynamically iterate steps </a:t>
                      </a:r>
                      <a:endParaRPr lang="en-US" dirty="0"/>
                    </a:p>
                  </a:txBody>
                  <a:tcPr/>
                </a:tc>
                <a:extLst>
                  <a:ext uri="{0D108BD9-81ED-4DB2-BD59-A6C34878D82A}">
                    <a16:rowId xmlns:a16="http://schemas.microsoft.com/office/drawing/2014/main" val="4183008637"/>
                  </a:ext>
                </a:extLst>
              </a:tr>
              <a:tr h="406763">
                <a:tc>
                  <a:txBody>
                    <a:bodyPr/>
                    <a:lstStyle/>
                    <a:p>
                      <a:pPr algn="l"/>
                      <a:r>
                        <a:rPr lang="en-US" sz="1800" dirty="0">
                          <a:solidFill>
                            <a:srgbClr val="FFC000"/>
                          </a:solidFill>
                        </a:rPr>
                        <a:t>Pass</a:t>
                      </a:r>
                      <a:endParaRPr lang="en-US" dirty="0"/>
                    </a:p>
                  </a:txBody>
                  <a:tcPr/>
                </a:tc>
                <a:tc>
                  <a:txBody>
                    <a:bodyPr/>
                    <a:lstStyle/>
                    <a:p>
                      <a:r>
                        <a:rPr lang="en-US" sz="1800" dirty="0"/>
                        <a:t>simply pass its input to its output or inject some fixed data </a:t>
                      </a:r>
                      <a:endParaRPr lang="en-US" dirty="0"/>
                    </a:p>
                  </a:txBody>
                  <a:tcPr/>
                </a:tc>
                <a:extLst>
                  <a:ext uri="{0D108BD9-81ED-4DB2-BD59-A6C34878D82A}">
                    <a16:rowId xmlns:a16="http://schemas.microsoft.com/office/drawing/2014/main" val="61085930"/>
                  </a:ext>
                </a:extLst>
              </a:tr>
              <a:tr h="406763">
                <a:tc>
                  <a:txBody>
                    <a:bodyPr/>
                    <a:lstStyle/>
                    <a:p>
                      <a:pPr algn="l"/>
                      <a:r>
                        <a:rPr lang="en-US" sz="1800" dirty="0">
                          <a:solidFill>
                            <a:srgbClr val="FFC000"/>
                          </a:solidFill>
                        </a:rPr>
                        <a:t>Wait</a:t>
                      </a:r>
                      <a:endParaRPr lang="en-US" dirty="0"/>
                    </a:p>
                  </a:txBody>
                  <a:tcPr/>
                </a:tc>
                <a:tc>
                  <a:txBody>
                    <a:bodyPr/>
                    <a:lstStyle/>
                    <a:p>
                      <a:r>
                        <a:rPr lang="en-US" sz="1800" dirty="0"/>
                        <a:t>provide a delay </a:t>
                      </a:r>
                      <a:endParaRPr lang="en-US" dirty="0"/>
                    </a:p>
                  </a:txBody>
                  <a:tcPr/>
                </a:tc>
                <a:extLst>
                  <a:ext uri="{0D108BD9-81ED-4DB2-BD59-A6C34878D82A}">
                    <a16:rowId xmlns:a16="http://schemas.microsoft.com/office/drawing/2014/main" val="1185092701"/>
                  </a:ext>
                </a:extLst>
              </a:tr>
              <a:tr h="406763">
                <a:tc>
                  <a:txBody>
                    <a:bodyPr/>
                    <a:lstStyle/>
                    <a:p>
                      <a:pPr algn="l"/>
                      <a:r>
                        <a:rPr lang="en-US" sz="1800" dirty="0">
                          <a:solidFill>
                            <a:srgbClr val="FFC000"/>
                          </a:solidFill>
                        </a:rPr>
                        <a:t>Succeed</a:t>
                      </a:r>
                      <a:r>
                        <a:rPr lang="en-US" sz="1800" dirty="0"/>
                        <a:t> or </a:t>
                      </a:r>
                      <a:r>
                        <a:rPr lang="en-US" sz="1800" dirty="0">
                          <a:solidFill>
                            <a:srgbClr val="FFC000"/>
                          </a:solidFill>
                        </a:rPr>
                        <a:t>Fail</a:t>
                      </a:r>
                      <a:endParaRPr lang="en-US" dirty="0"/>
                    </a:p>
                  </a:txBody>
                  <a:tcPr/>
                </a:tc>
                <a:tc>
                  <a:txBody>
                    <a:bodyPr/>
                    <a:lstStyle/>
                    <a:p>
                      <a:r>
                        <a:rPr lang="en-US" sz="1800" dirty="0"/>
                        <a:t>stop an execution with a failure or success</a:t>
                      </a:r>
                      <a:endParaRPr lang="en-US" dirty="0"/>
                    </a:p>
                  </a:txBody>
                  <a:tcPr/>
                </a:tc>
                <a:extLst>
                  <a:ext uri="{0D108BD9-81ED-4DB2-BD59-A6C34878D82A}">
                    <a16:rowId xmlns:a16="http://schemas.microsoft.com/office/drawing/2014/main" val="1428736359"/>
                  </a:ext>
                </a:extLst>
              </a:tr>
              <a:tr h="406763">
                <a:tc>
                  <a:txBody>
                    <a:bodyPr/>
                    <a:lstStyle/>
                    <a:p>
                      <a:pPr algn="l"/>
                      <a:r>
                        <a:rPr lang="en-US" sz="1800" dirty="0">
                          <a:solidFill>
                            <a:srgbClr val="FFC000"/>
                          </a:solidFill>
                        </a:rPr>
                        <a:t>Task</a:t>
                      </a:r>
                      <a:endParaRPr lang="en-US" dirty="0"/>
                    </a:p>
                  </a:txBody>
                  <a:tcPr/>
                </a:tc>
                <a:tc>
                  <a:txBody>
                    <a:bodyPr/>
                    <a:lstStyle/>
                    <a:p>
                      <a:r>
                        <a:rPr lang="en-US" sz="1800" dirty="0"/>
                        <a:t>do some work</a:t>
                      </a:r>
                      <a:endParaRPr lang="en-US" dirty="0"/>
                    </a:p>
                  </a:txBody>
                  <a:tcPr/>
                </a:tc>
                <a:extLst>
                  <a:ext uri="{0D108BD9-81ED-4DB2-BD59-A6C34878D82A}">
                    <a16:rowId xmlns:a16="http://schemas.microsoft.com/office/drawing/2014/main" val="849698182"/>
                  </a:ext>
                </a:extLst>
              </a:tr>
            </a:tbl>
          </a:graphicData>
        </a:graphic>
      </p:graphicFrame>
    </p:spTree>
    <p:extLst>
      <p:ext uri="{BB962C8B-B14F-4D97-AF65-F5344CB8AC3E}">
        <p14:creationId xmlns:p14="http://schemas.microsoft.com/office/powerpoint/2010/main" val="18827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640975"/>
          </a:xfrm>
        </p:spPr>
        <p:txBody>
          <a:bodyPr/>
          <a:lstStyle/>
          <a:p>
            <a:r>
              <a:rPr lang="en-US" dirty="0"/>
              <a:t> Input and Output Processing</a:t>
            </a:r>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978" y="1488340"/>
            <a:ext cx="6668043" cy="4436533"/>
          </a:xfrm>
          <a:prstGeom prst="rect">
            <a:avLst/>
          </a:prstGeom>
        </p:spPr>
      </p:pic>
    </p:spTree>
    <p:extLst>
      <p:ext uri="{BB962C8B-B14F-4D97-AF65-F5344CB8AC3E}">
        <p14:creationId xmlns:p14="http://schemas.microsoft.com/office/powerpoint/2010/main" val="36078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133</TotalTime>
  <Words>3069</Words>
  <Application>Microsoft Macintosh PowerPoint</Application>
  <PresentationFormat>Widescreen</PresentationFormat>
  <Paragraphs>450</Paragraphs>
  <Slides>40</Slides>
  <Notes>26</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Amazon Ember Display</vt:lpstr>
      <vt:lpstr>Lucida Console</vt:lpstr>
      <vt:lpstr>Slack-Lato</vt:lpstr>
      <vt:lpstr>Amazon Ember</vt:lpstr>
      <vt:lpstr>Amazon Ember Regular</vt:lpstr>
      <vt:lpstr>Arial</vt:lpstr>
      <vt:lpstr>Wingdings</vt:lpstr>
      <vt:lpstr>AWS</vt:lpstr>
      <vt:lpstr>The AWS Step Functions Workshop</vt:lpstr>
      <vt:lpstr>PowerPoint Presentation</vt:lpstr>
      <vt:lpstr>The Step Functions Workshop</vt:lpstr>
      <vt:lpstr>You might need an orchestration service if your application…</vt:lpstr>
      <vt:lpstr>Common orchestration patterns</vt:lpstr>
      <vt:lpstr>         Introducing AWS Step Functions</vt:lpstr>
      <vt:lpstr> Step Function Workflows</vt:lpstr>
      <vt:lpstr>Step Function States</vt:lpstr>
      <vt:lpstr> Input and Output Processing</vt:lpstr>
      <vt:lpstr>  AWS SDK Integrations</vt:lpstr>
      <vt:lpstr>PowerPoint Presentation</vt:lpstr>
      <vt:lpstr>Workflow Studio</vt:lpstr>
      <vt:lpstr>Task Patterns</vt:lpstr>
      <vt:lpstr>Example Use Cases</vt:lpstr>
      <vt:lpstr>Workshop Agenda</vt:lpstr>
      <vt:lpstr>  Hosted Mode Dashboard Login</vt:lpstr>
      <vt:lpstr>Accessing Workshop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how to use the template layouts</vt:lpstr>
      <vt:lpstr>Presentation slide examples for reference</vt:lpstr>
      <vt:lpstr>Agenda</vt:lpstr>
      <vt:lpstr>Good presentations</vt:lpstr>
      <vt:lpstr>Every new thing creates two new questions and two new opportunities.</vt:lpstr>
      <vt:lpstr>Tables</vt:lpstr>
      <vt:lpstr>Charts</vt:lpstr>
      <vt:lpstr>Demo</vt:lpstr>
      <vt:lpstr>Additional resources</vt:lpstr>
      <vt:lpstr>PowerPoint Presentation</vt:lpstr>
      <vt:lpstr>How to use this event template</vt:lpstr>
      <vt:lpstr>How to add or reuse content</vt:lpstr>
      <vt:lpstr>Font guidance</vt:lpstr>
      <vt:lpstr>Visual accessibility guidelines</vt:lpstr>
      <vt:lpstr>Icons, logos, diagrams, animations, and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Daniel Fox</cp:lastModifiedBy>
  <cp:revision>24</cp:revision>
  <dcterms:created xsi:type="dcterms:W3CDTF">2022-08-16T16:00:17Z</dcterms:created>
  <dcterms:modified xsi:type="dcterms:W3CDTF">2022-10-12T20:26:22Z</dcterms:modified>
</cp:coreProperties>
</file>